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2" r:id="rId3"/>
    <p:sldId id="275" r:id="rId4"/>
    <p:sldId id="264" r:id="rId5"/>
    <p:sldId id="259" r:id="rId6"/>
    <p:sldId id="256" r:id="rId7"/>
    <p:sldId id="257" r:id="rId8"/>
    <p:sldId id="258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A471FF-6915-4FE4-9486-E0002E086C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323D957-E65C-46C6-8642-EE07799CAE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083252E-6F43-474E-A96A-786668E7C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94DA-67C1-4726-97A8-EF807BFE6BF9}" type="datetimeFigureOut">
              <a:rPr lang="sv-SE" smtClean="0"/>
              <a:t>2023-11-14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ED250F1-C665-426B-9513-2A221C85E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1DDE119-64FB-42EA-AFDE-C32D083C8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268-5F78-4B0E-9B60-0CBE03798B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6458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D9F31A-FE81-4C29-9264-58D7371CC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7E7336E-A4D5-4851-9291-984E7986D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FCC85AE-A3E6-4132-9F83-D6B9E3498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94DA-67C1-4726-97A8-EF807BFE6BF9}" type="datetimeFigureOut">
              <a:rPr lang="sv-SE" smtClean="0"/>
              <a:t>2023-11-14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010B8BA-3962-4D3F-A0E8-5BFD49F33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9CDF01A-1055-4C4D-A5D3-0DAF7E95C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268-5F78-4B0E-9B60-0CBE03798B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961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89B992E-40DB-4126-AA1C-5C205E99CE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120DFCF-424E-4FA1-8744-385C74991B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40D5578-76FF-4FF2-BFF4-BE6CA4656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94DA-67C1-4726-97A8-EF807BFE6BF9}" type="datetimeFigureOut">
              <a:rPr lang="sv-SE" smtClean="0"/>
              <a:t>2023-11-14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8DC6C03-7A09-4D7B-93AC-ABC85BF10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3C19972-FEFE-4A2B-9507-36484BC65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268-5F78-4B0E-9B60-0CBE03798B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664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3A200D5F-D8D8-46A3-A3B8-E9C0810D36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7353" y="898070"/>
            <a:ext cx="7208361" cy="5673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830797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511299"/>
            <a:ext cx="10515600" cy="598488"/>
          </a:xfrm>
          <a:prstGeom prst="rect">
            <a:avLst/>
          </a:prstGeom>
        </p:spPr>
        <p:txBody>
          <a:bodyPr/>
          <a:lstStyle>
            <a:lvl1pPr>
              <a:defRPr sz="3500" b="0">
                <a:latin typeface="Arial Black" panose="020B0A04020102020204" pitchFamily="34" charset="0"/>
              </a:defRPr>
            </a:lvl1pPr>
          </a:lstStyle>
          <a:p>
            <a:r>
              <a:rPr lang="sv-SE" dirty="0"/>
              <a:t>Klicka här och skriv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425701"/>
            <a:ext cx="10515600" cy="3751262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901376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425701"/>
            <a:ext cx="6819900" cy="3751262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7874000" y="906616"/>
            <a:ext cx="4318000" cy="56805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r>
              <a:rPr lang="sv-SE" sz="1600"/>
              <a:t>Klicka på ikonen för att lägga till en bild</a:t>
            </a:r>
            <a:endParaRPr lang="sv-SE" dirty="0"/>
          </a:p>
        </p:txBody>
      </p:sp>
      <p:sp>
        <p:nvSpPr>
          <p:cNvPr id="7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511299"/>
            <a:ext cx="6819900" cy="598488"/>
          </a:xfrm>
          <a:prstGeom prst="rect">
            <a:avLst/>
          </a:prstGeom>
        </p:spPr>
        <p:txBody>
          <a:bodyPr/>
          <a:lstStyle>
            <a:lvl1pPr>
              <a:defRPr sz="3500" b="0">
                <a:latin typeface="Arial Black" panose="020B0A04020102020204" pitchFamily="34" charset="0"/>
              </a:defRPr>
            </a:lvl1pPr>
          </a:lstStyle>
          <a:p>
            <a:r>
              <a:rPr lang="sv-SE" dirty="0"/>
              <a:t>Klicka här och skriv rubrik</a:t>
            </a:r>
          </a:p>
        </p:txBody>
      </p:sp>
    </p:spTree>
    <p:extLst>
      <p:ext uri="{BB962C8B-B14F-4D97-AF65-F5344CB8AC3E}">
        <p14:creationId xmlns:p14="http://schemas.microsoft.com/office/powerpoint/2010/main" val="2465291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8507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5E96A0-1393-47E0-BFD6-23AFCA302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D91634-60F2-4AA8-A5A0-41A77727A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D66D48-798F-462B-A2AF-2D32F9A0C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94DA-67C1-4726-97A8-EF807BFE6BF9}" type="datetimeFigureOut">
              <a:rPr lang="sv-SE" smtClean="0"/>
              <a:t>2023-11-14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17A424B-9369-4C31-914C-0F3FCCDAB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ADF1281-5AC1-414C-93E3-00E8DD14F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268-5F78-4B0E-9B60-0CBE03798B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5978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9B51ED-08D7-41B4-8C42-D4F3AB626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59CE8B9-93A9-42E9-B2EF-A36E1BB88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839C91D-8CCE-47C7-8AB3-2A4B57F78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94DA-67C1-4726-97A8-EF807BFE6BF9}" type="datetimeFigureOut">
              <a:rPr lang="sv-SE" smtClean="0"/>
              <a:t>2023-11-14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72B2915-D20D-42F4-8A97-2E2EA6765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68AA554-910C-4D37-BD1A-2D12F3FEE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268-5F78-4B0E-9B60-0CBE03798B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4673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F67707-EA1F-4EC8-B2F2-931DC477C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C3E4D4-656F-4955-A716-7AB9D84777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893733F-D2F2-4E08-9F16-6D4D021FD2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0C9E3BE-C54B-4745-AB4D-EA8E73A21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94DA-67C1-4726-97A8-EF807BFE6BF9}" type="datetimeFigureOut">
              <a:rPr lang="sv-SE" smtClean="0"/>
              <a:t>2023-11-14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630D0D1-DA4D-4AED-914C-D7E1BE60E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73E69E5-D0D6-4DAD-B1F5-7AE2ECE9C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268-5F78-4B0E-9B60-0CBE03798B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1556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5CC709-07D2-4E3D-80B3-AA63FDCF5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2EF3B2F-0805-44CC-BBA3-C2A814447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FDFF222-7422-41CB-AB3F-3BFCC98F1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B8E599-26D6-4CDC-A29D-AE5B91362E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C30676A-B8D2-41E1-A6DC-0ACAF92FAA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77FEF45-8365-4856-BE96-6AE84FACC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94DA-67C1-4726-97A8-EF807BFE6BF9}" type="datetimeFigureOut">
              <a:rPr lang="sv-SE" smtClean="0"/>
              <a:t>2023-11-14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6CF1B2C-8868-47B2-A124-C9DEB92D5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8E7E6E3-8D27-44BF-AA68-5893672D6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268-5F78-4B0E-9B60-0CBE03798B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9492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18142A-B5FF-44A6-A1A8-08DF06355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59CDC75-4318-4D7F-BF58-B9EE71617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94DA-67C1-4726-97A8-EF807BFE6BF9}" type="datetimeFigureOut">
              <a:rPr lang="sv-SE" smtClean="0"/>
              <a:t>2023-11-14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072C7C-09CA-4589-8443-785E76C04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B273E45-BBFE-44F5-8A4E-BFD78720B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268-5F78-4B0E-9B60-0CBE03798B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1116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9EF2E63-282B-414F-977D-4ECFD764C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94DA-67C1-4726-97A8-EF807BFE6BF9}" type="datetimeFigureOut">
              <a:rPr lang="sv-SE" smtClean="0"/>
              <a:t>2023-11-14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6F93012-3F14-442A-8B82-402BF4A5E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708EFCE-7E5A-40D9-A3FE-C457CD78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268-5F78-4B0E-9B60-0CBE03798B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2749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B70EAF-B77E-41DA-A598-6F0D50C0D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AE1A38-8A1A-4789-AFE9-AEBE1824B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B8AF03-2CB8-4215-91B9-6A13CAB4AF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C2CCCBA-2F2D-4F97-93A6-21C97D72A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94DA-67C1-4726-97A8-EF807BFE6BF9}" type="datetimeFigureOut">
              <a:rPr lang="sv-SE" smtClean="0"/>
              <a:t>2023-11-14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074EED0-2446-4A0C-854F-EBE1E43CC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2B536D2-D651-40C1-A971-304E9A107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268-5F78-4B0E-9B60-0CBE03798B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481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603573-33F9-424F-9205-D4F43A499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AC661F6-522C-4793-858C-7C0D9C582C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1C71922-8A05-4E10-AF54-DED5B11E3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DE662A4-3AAB-41AC-B102-5B76F21A6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94DA-67C1-4726-97A8-EF807BFE6BF9}" type="datetimeFigureOut">
              <a:rPr lang="sv-SE" smtClean="0"/>
              <a:t>2023-11-14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86BC366-3B1C-4B65-A401-33B391EDB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4CB198F-DE4A-486B-B51D-08A27A566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268-5F78-4B0E-9B60-0CBE03798B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861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3722A4E0-4945-4803-A12B-5F75D7736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8110A0B-7F1F-48AF-AE8C-35C3ADDC5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14B6BE-88B4-4417-A003-C2C1CBB198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494DA-67C1-4726-97A8-EF807BFE6BF9}" type="datetimeFigureOut">
              <a:rPr lang="sv-SE" smtClean="0"/>
              <a:t>2023-11-14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0B866C1-F60B-4CC0-83AA-D4DD4D5A05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21348A-DE1F-4177-B3FA-19F17273F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87268-5F78-4B0E-9B60-0CBE03798B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6869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12192000" cy="906236"/>
          </a:xfrm>
          <a:prstGeom prst="rect">
            <a:avLst/>
          </a:prstGeom>
          <a:solidFill>
            <a:srgbClr val="DFDEDE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8" name="Rak koppling 7"/>
          <p:cNvCxnSpPr/>
          <p:nvPr userDrawn="1"/>
        </p:nvCxnSpPr>
        <p:spPr>
          <a:xfrm>
            <a:off x="0" y="6597221"/>
            <a:ext cx="12483253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" name="textruta 8"/>
          <p:cNvSpPr txBox="1"/>
          <p:nvPr userDrawn="1"/>
        </p:nvSpPr>
        <p:spPr>
          <a:xfrm>
            <a:off x="156607" y="6597221"/>
            <a:ext cx="40821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000" b="1" dirty="0">
                <a:latin typeface="Arial Black" panose="020B0A04020102020204" pitchFamily="34" charset="0"/>
                <a:cs typeface="Calibri" panose="020F0502020204030204" pitchFamily="34" charset="0"/>
              </a:rPr>
              <a:t>SIDA </a:t>
            </a:r>
            <a:fld id="{25DB20BE-0E4D-4565-882F-C836FBB21375}" type="slidenum">
              <a:rPr lang="sv-SE" sz="1000" b="1" smtClean="0">
                <a:latin typeface="Arial Black" panose="020B0A04020102020204" pitchFamily="34" charset="0"/>
                <a:cs typeface="Calibri" panose="020F050202020403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sv-SE" sz="1000" b="1" dirty="0">
                <a:latin typeface="Arial Black" panose="020B0A04020102020204" pitchFamily="34" charset="0"/>
                <a:cs typeface="Calibri" panose="020F0502020204030204" pitchFamily="34" charset="0"/>
              </a:rPr>
              <a:t>  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|  VALDEMARSVIKS KOMMUN  |  </a:t>
            </a:r>
            <a:fld id="{A4618A80-1494-4024-8336-9561441480AE}" type="datetime1">
              <a:rPr lang="sv-SE" sz="1000" b="1" smtClean="0">
                <a:latin typeface="Arial Black" panose="020B0A04020102020204" pitchFamily="34" charset="0"/>
                <a:cs typeface="Calibri Light" panose="020F0302020204030204" pitchFamily="34" charset="0"/>
              </a:rPr>
              <a:t>2023-11-14</a:t>
            </a:fld>
            <a:r>
              <a:rPr lang="sv-SE" sz="1000" dirty="0">
                <a:latin typeface="Arial Black" panose="020B0A04020102020204" pitchFamily="34" charset="0"/>
                <a:cs typeface="Calibri Light" panose="020F0302020204030204" pitchFamily="34" charset="0"/>
              </a:rPr>
              <a:t> </a:t>
            </a: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47761" cy="906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874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20F2F2-3E64-439A-8E81-F5A2D9CF3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564" y="2420938"/>
            <a:ext cx="10515600" cy="3283176"/>
          </a:xfrm>
        </p:spPr>
        <p:txBody>
          <a:bodyPr>
            <a:normAutofit fontScale="90000"/>
          </a:bodyPr>
          <a:lstStyle/>
          <a:p>
            <a:r>
              <a:rPr lang="sv-SE" dirty="0"/>
              <a:t>Information angående budgetprocessen,</a:t>
            </a:r>
            <a:br>
              <a:rPr lang="sv-SE" dirty="0"/>
            </a:br>
            <a:r>
              <a:rPr lang="sv-SE" dirty="0"/>
              <a:t>Mål och Budget 2024-2026</a:t>
            </a:r>
            <a:br>
              <a:rPr lang="sv-SE" dirty="0"/>
            </a:br>
            <a:br>
              <a:rPr lang="sv-SE" dirty="0"/>
            </a:br>
            <a:r>
              <a:rPr lang="sv-SE" dirty="0"/>
              <a:t>							</a:t>
            </a:r>
            <a:r>
              <a:rPr lang="sv-SE" sz="2200" dirty="0"/>
              <a:t>Kommunledningsgruppen 231103</a:t>
            </a:r>
            <a:br>
              <a:rPr lang="sv-SE" sz="2200" dirty="0"/>
            </a:br>
            <a:r>
              <a:rPr lang="sv-SE" sz="2200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A68F441-9FC9-422E-8C49-15E43F0F28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				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5CCAB4EF-32E8-4981-9BF1-9F8CB504E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940" y="0"/>
            <a:ext cx="2347163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894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838199" y="2425701"/>
            <a:ext cx="10671629" cy="3751262"/>
          </a:xfrm>
        </p:spPr>
        <p:txBody>
          <a:bodyPr/>
          <a:lstStyle/>
          <a:p>
            <a:pPr marL="0" indent="0">
              <a:buNone/>
            </a:pPr>
            <a:r>
              <a:rPr lang="sv-SE" sz="2400" dirty="0"/>
              <a:t>Tidigare år har den sektorsvisa fördelningen av budgetanslaget till kommunstyrelsen varit klart i samband med att Kommunfullmäktige tar budgeten i november. Processen i år blir något annorlunda då förvaltningen ska återkomma med besparingsåtgärder motsvarande 16,5 mnkr innan fördelning kan ske.</a:t>
            </a:r>
          </a:p>
          <a:p>
            <a:pPr marL="0" indent="0">
              <a:buNone/>
            </a:pPr>
            <a:r>
              <a:rPr lang="sv-SE" sz="2400" dirty="0"/>
              <a:t>Ramarna är också justerade i relation mot tidigare år.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Tidigare budgetprocess</a:t>
            </a:r>
          </a:p>
        </p:txBody>
      </p:sp>
    </p:spTree>
    <p:extLst>
      <p:ext uri="{BB962C8B-B14F-4D97-AF65-F5344CB8AC3E}">
        <p14:creationId xmlns:p14="http://schemas.microsoft.com/office/powerpoint/2010/main" val="1039111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0C6E0972-598F-46C7-9B96-26217A618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sv-SE" dirty="0"/>
              <a:t>Sektorns arbete</a:t>
            </a:r>
          </a:p>
          <a:p>
            <a:pPr marL="514350" indent="-514350">
              <a:buAutoNum type="arabicPeriod"/>
            </a:pPr>
            <a:r>
              <a:rPr lang="sv-SE" dirty="0"/>
              <a:t>Kommunledningens arbete</a:t>
            </a:r>
          </a:p>
          <a:p>
            <a:pPr marL="514350" indent="-514350">
              <a:buAutoNum type="arabicPeriod"/>
            </a:pPr>
            <a:r>
              <a:rPr lang="sv-SE" dirty="0"/>
              <a:t>Hela förvaltningens arbete</a:t>
            </a:r>
          </a:p>
          <a:p>
            <a:pPr marL="514350" indent="-514350">
              <a:buAutoNum type="arabicPeriod"/>
            </a:pPr>
            <a:endParaRPr lang="sv-SE" dirty="0"/>
          </a:p>
          <a:p>
            <a:pPr marL="0" indent="0">
              <a:buNone/>
            </a:pPr>
            <a:r>
              <a:rPr lang="sv-SE" b="1" dirty="0"/>
              <a:t>Två perspektiv</a:t>
            </a:r>
          </a:p>
          <a:p>
            <a:pPr marL="514350" indent="-514350">
              <a:buAutoNum type="alphaLcPeriod"/>
            </a:pPr>
            <a:r>
              <a:rPr lang="sv-SE" dirty="0"/>
              <a:t>Strukturella</a:t>
            </a:r>
          </a:p>
          <a:p>
            <a:pPr marL="514350" indent="-514350">
              <a:buAutoNum type="alphaLcPeriod"/>
            </a:pPr>
            <a:r>
              <a:rPr lang="sv-SE" dirty="0"/>
              <a:t>Samverkan med andra</a:t>
            </a:r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C4E3F042-D56A-4E64-B1B9-B06433179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09699"/>
            <a:ext cx="11542487" cy="598488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sv-SE" sz="40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De olika processerna som kommer pågå samtidigt</a:t>
            </a:r>
            <a:br>
              <a:rPr lang="sv-SE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978023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9F24C3C-3795-4A39-9908-24A23E5DF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809" y="1113735"/>
            <a:ext cx="4618382" cy="2504108"/>
          </a:xfrm>
        </p:spPr>
        <p:txBody>
          <a:bodyPr/>
          <a:lstStyle/>
          <a:p>
            <a:pPr marL="0" indent="0">
              <a:buNone/>
            </a:pPr>
            <a:r>
              <a:rPr lang="sv-SE" sz="2000" b="1" dirty="0"/>
              <a:t>Process 1:</a:t>
            </a:r>
          </a:p>
          <a:p>
            <a:pPr marL="0" indent="0">
              <a:buNone/>
            </a:pPr>
            <a:r>
              <a:rPr lang="sv-SE" sz="1800" b="1" dirty="0"/>
              <a:t>Sektorsövergripande arbete och enhetsvist arbete parallellt</a:t>
            </a:r>
          </a:p>
          <a:p>
            <a:pPr marL="0" indent="0">
              <a:buNone/>
            </a:pPr>
            <a:r>
              <a:rPr lang="sv-SE" sz="1800" dirty="0"/>
              <a:t>Svar:</a:t>
            </a:r>
          </a:p>
          <a:p>
            <a:pPr marL="514350" indent="-514350">
              <a:buAutoNum type="arabicPeriod"/>
            </a:pPr>
            <a:r>
              <a:rPr lang="sv-SE" sz="1800" dirty="0"/>
              <a:t>” Vad ryms inom ramen” </a:t>
            </a:r>
          </a:p>
          <a:p>
            <a:pPr marL="514350" indent="-514350">
              <a:buAutoNum type="arabicPeriod"/>
            </a:pPr>
            <a:r>
              <a:rPr lang="sv-SE" sz="1800" dirty="0"/>
              <a:t>Vilka konsekvenser genererar detta?</a:t>
            </a:r>
          </a:p>
          <a:p>
            <a:pPr marL="514350" indent="-514350">
              <a:buAutoNum type="arabicPeriod"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C9940EA7-85E1-4F97-A606-161A39CF1FE1}"/>
              </a:ext>
            </a:extLst>
          </p:cNvPr>
          <p:cNvSpPr txBox="1">
            <a:spLocks/>
          </p:cNvSpPr>
          <p:nvPr/>
        </p:nvSpPr>
        <p:spPr>
          <a:xfrm>
            <a:off x="7053469" y="1024283"/>
            <a:ext cx="4694583" cy="318759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Process 2: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Kommunledningen ser över förvaltningsorganisationen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Svar: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Hur kan en framtida organisation se ut som både är effektiv, ekonomisk och kvalitativ hållbar?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Vilka konsekvenser genererar detta?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635FD2FE-60C3-45A3-B119-BB2929D13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5512" y="4234653"/>
            <a:ext cx="2305168" cy="2121009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8CA53C43-462E-4AC4-9CBF-25A32063A8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4765" y="4368010"/>
            <a:ext cx="2425825" cy="198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176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A1D947-FD37-4C48-9D8F-E7AE89612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1800" dirty="0"/>
              <a:t>Process 3: Förvaltningsövergripande arbete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709C6B4-337D-49F5-8B0A-2FB4E609E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Vad kan vi göra</a:t>
            </a:r>
          </a:p>
          <a:p>
            <a:pPr marL="0" indent="0">
              <a:buNone/>
            </a:pPr>
            <a:r>
              <a:rPr lang="sv-SE" dirty="0"/>
              <a:t>smartare tillsammans?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Svar: </a:t>
            </a:r>
          </a:p>
          <a:p>
            <a:pPr marL="0" indent="0">
              <a:buNone/>
            </a:pPr>
            <a:r>
              <a:rPr lang="sv-SE" dirty="0"/>
              <a:t>Vad innebär det för oss?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D1A24B3D-6834-4A44-9109-6CC38CB8968B}"/>
              </a:ext>
            </a:extLst>
          </p:cNvPr>
          <p:cNvSpPr/>
          <p:nvPr/>
        </p:nvSpPr>
        <p:spPr>
          <a:xfrm>
            <a:off x="6974372" y="2875066"/>
            <a:ext cx="834886" cy="285253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5F6A42DF-3FC6-4277-BF6E-426E7DE63298}"/>
              </a:ext>
            </a:extLst>
          </p:cNvPr>
          <p:cNvSpPr/>
          <p:nvPr/>
        </p:nvSpPr>
        <p:spPr>
          <a:xfrm>
            <a:off x="9526039" y="2875066"/>
            <a:ext cx="834886" cy="285253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2793B7CC-8048-4B40-A52F-3A052DF8DBCC}"/>
              </a:ext>
            </a:extLst>
          </p:cNvPr>
          <p:cNvSpPr/>
          <p:nvPr/>
        </p:nvSpPr>
        <p:spPr>
          <a:xfrm>
            <a:off x="8256934" y="2875066"/>
            <a:ext cx="834886" cy="285253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irkel: ihålig 6">
            <a:extLst>
              <a:ext uri="{FF2B5EF4-FFF2-40B4-BE49-F238E27FC236}">
                <a16:creationId xmlns:a16="http://schemas.microsoft.com/office/drawing/2014/main" id="{28FDC52F-31E5-434B-9BAF-48759FFC38B1}"/>
              </a:ext>
            </a:extLst>
          </p:cNvPr>
          <p:cNvSpPr/>
          <p:nvPr/>
        </p:nvSpPr>
        <p:spPr>
          <a:xfrm>
            <a:off x="5989567" y="2425701"/>
            <a:ext cx="5128592" cy="3908703"/>
          </a:xfrm>
          <a:prstGeom prst="donut">
            <a:avLst>
              <a:gd name="adj" fmla="val 13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385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D65F15CB-BFF4-48A4-89E0-E1ED926FC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5701"/>
            <a:ext cx="11804374" cy="4161444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-Vilka strukturella förändringar är önskvärda för bättre kvalitet?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-Vilka strukturella förändringar behöver göras med varsamhet?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- Vilka strukturella förändringar behöver enbart göras p g a ekonomin?</a:t>
            </a:r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67432C88-5569-4F36-A44C-A2D1C565F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1299"/>
            <a:ext cx="10770704" cy="834336"/>
          </a:xfrm>
        </p:spPr>
        <p:txBody>
          <a:bodyPr/>
          <a:lstStyle/>
          <a:p>
            <a:r>
              <a:rPr lang="sv-SE" sz="2800" dirty="0"/>
              <a:t>Perspektiv A: Prioritera- Strukturella förändringar</a:t>
            </a:r>
          </a:p>
        </p:txBody>
      </p:sp>
    </p:spTree>
    <p:extLst>
      <p:ext uri="{BB962C8B-B14F-4D97-AF65-F5344CB8AC3E}">
        <p14:creationId xmlns:p14="http://schemas.microsoft.com/office/powerpoint/2010/main" val="587108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A1D947-FD37-4C48-9D8F-E7AE89612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635" y="1214683"/>
            <a:ext cx="11575774" cy="897036"/>
          </a:xfrm>
        </p:spPr>
        <p:txBody>
          <a:bodyPr/>
          <a:lstStyle/>
          <a:p>
            <a:r>
              <a:rPr lang="sv-SE" sz="1800" dirty="0"/>
              <a:t>Perspektiv B: </a:t>
            </a:r>
            <a:r>
              <a:rPr lang="sv-SE" sz="2000" dirty="0"/>
              <a:t>Vad kan vi göra tillsammans med andra kommuner/organisationer?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709C6B4-337D-49F5-8B0A-2FB4E609E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Vad kan vi göra</a:t>
            </a:r>
          </a:p>
          <a:p>
            <a:pPr marL="0" indent="0">
              <a:buNone/>
            </a:pPr>
            <a:r>
              <a:rPr lang="sv-SE" dirty="0"/>
              <a:t>smartare tillsammans med andra?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Svar: </a:t>
            </a:r>
          </a:p>
          <a:p>
            <a:pPr marL="0" indent="0">
              <a:buNone/>
            </a:pPr>
            <a:r>
              <a:rPr lang="sv-SE" dirty="0"/>
              <a:t>Vad innebär det för oss?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D1A24B3D-6834-4A44-9109-6CC38CB8968B}"/>
              </a:ext>
            </a:extLst>
          </p:cNvPr>
          <p:cNvSpPr/>
          <p:nvPr/>
        </p:nvSpPr>
        <p:spPr>
          <a:xfrm>
            <a:off x="7567209" y="3768739"/>
            <a:ext cx="667570" cy="187121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5F6A42DF-3FC6-4277-BF6E-426E7DE63298}"/>
              </a:ext>
            </a:extLst>
          </p:cNvPr>
          <p:cNvSpPr/>
          <p:nvPr/>
        </p:nvSpPr>
        <p:spPr>
          <a:xfrm>
            <a:off x="9001129" y="3772103"/>
            <a:ext cx="667571" cy="187121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2793B7CC-8048-4B40-A52F-3A052DF8DBCC}"/>
              </a:ext>
            </a:extLst>
          </p:cNvPr>
          <p:cNvSpPr/>
          <p:nvPr/>
        </p:nvSpPr>
        <p:spPr>
          <a:xfrm>
            <a:off x="8284168" y="3768739"/>
            <a:ext cx="667571" cy="187121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irkel: ihålig 6">
            <a:extLst>
              <a:ext uri="{FF2B5EF4-FFF2-40B4-BE49-F238E27FC236}">
                <a16:creationId xmlns:a16="http://schemas.microsoft.com/office/drawing/2014/main" id="{28FDC52F-31E5-434B-9BAF-48759FFC38B1}"/>
              </a:ext>
            </a:extLst>
          </p:cNvPr>
          <p:cNvSpPr/>
          <p:nvPr/>
        </p:nvSpPr>
        <p:spPr>
          <a:xfrm>
            <a:off x="6490251" y="2980517"/>
            <a:ext cx="4340087" cy="3303760"/>
          </a:xfrm>
          <a:prstGeom prst="donut">
            <a:avLst>
              <a:gd name="adj" fmla="val 13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C62246B0-5020-4FBD-B563-6F79BF972D82}"/>
              </a:ext>
            </a:extLst>
          </p:cNvPr>
          <p:cNvSpPr/>
          <p:nvPr/>
        </p:nvSpPr>
        <p:spPr>
          <a:xfrm>
            <a:off x="6854689" y="2575676"/>
            <a:ext cx="1182756" cy="100329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</a:t>
            </a:r>
          </a:p>
        </p:txBody>
      </p:sp>
      <p:sp>
        <p:nvSpPr>
          <p:cNvPr id="14" name="Ellips 13">
            <a:extLst>
              <a:ext uri="{FF2B5EF4-FFF2-40B4-BE49-F238E27FC236}">
                <a16:creationId xmlns:a16="http://schemas.microsoft.com/office/drawing/2014/main" id="{0E6AFAAF-9C25-421F-B9BC-25106DE2B693}"/>
              </a:ext>
            </a:extLst>
          </p:cNvPr>
          <p:cNvSpPr/>
          <p:nvPr/>
        </p:nvSpPr>
        <p:spPr>
          <a:xfrm>
            <a:off x="10192162" y="3996084"/>
            <a:ext cx="1182756" cy="100329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MILJÖ</a:t>
            </a:r>
          </a:p>
        </p:txBody>
      </p:sp>
      <p:sp>
        <p:nvSpPr>
          <p:cNvPr id="15" name="Ellips 14">
            <a:extLst>
              <a:ext uri="{FF2B5EF4-FFF2-40B4-BE49-F238E27FC236}">
                <a16:creationId xmlns:a16="http://schemas.microsoft.com/office/drawing/2014/main" id="{C7253BCE-FBA0-4462-BE91-BBB8B590FF99}"/>
              </a:ext>
            </a:extLst>
          </p:cNvPr>
          <p:cNvSpPr/>
          <p:nvPr/>
        </p:nvSpPr>
        <p:spPr>
          <a:xfrm>
            <a:off x="9183758" y="2678803"/>
            <a:ext cx="1182756" cy="100329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och bygg</a:t>
            </a:r>
          </a:p>
        </p:txBody>
      </p:sp>
      <p:sp>
        <p:nvSpPr>
          <p:cNvPr id="16" name="Ellips 15">
            <a:extLst>
              <a:ext uri="{FF2B5EF4-FFF2-40B4-BE49-F238E27FC236}">
                <a16:creationId xmlns:a16="http://schemas.microsoft.com/office/drawing/2014/main" id="{D0265A3A-DDC0-441F-BB16-9CB9205241D8}"/>
              </a:ext>
            </a:extLst>
          </p:cNvPr>
          <p:cNvSpPr/>
          <p:nvPr/>
        </p:nvSpPr>
        <p:spPr>
          <a:xfrm>
            <a:off x="6096000" y="4290340"/>
            <a:ext cx="1182756" cy="100329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95958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713048-8F45-4572-8CD2-E9A2A68D5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Tidsplan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A2846C8-8FDA-4F4D-A017-78ABEE041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5700"/>
            <a:ext cx="10515600" cy="4273273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En tids- och aktivitetsplan beslutades i kommunledningsgruppen den 1 november 2023.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Se särskilt dokument.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87959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F7D4225-D0AE-4363-88AF-74CE2A773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3151" y="1294691"/>
            <a:ext cx="5939756" cy="4009687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				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2400" b="1" dirty="0">
                <a:latin typeface="Arial Black" panose="020B0A04020102020204" pitchFamily="34" charset="0"/>
              </a:rPr>
              <a:t>DET FORTSATTA ARBETET FÖRUTSÄTTER  DELAKTIGHET, </a:t>
            </a:r>
            <a:r>
              <a:rPr lang="sv-SE" sz="2400" b="1" dirty="0">
                <a:solidFill>
                  <a:prstClr val="black"/>
                </a:solidFill>
                <a:latin typeface="Arial Black" panose="020B0A04020102020204" pitchFamily="34" charset="0"/>
              </a:rPr>
              <a:t>SAMARBETE </a:t>
            </a:r>
            <a:r>
              <a:rPr lang="sv-SE" sz="2400" b="1" dirty="0">
                <a:latin typeface="Arial Black" panose="020B0A04020102020204" pitchFamily="34" charset="0"/>
              </a:rPr>
              <a:t>OCH NYTÄNKANDE!</a:t>
            </a:r>
          </a:p>
        </p:txBody>
      </p:sp>
      <p:pic>
        <p:nvPicPr>
          <p:cNvPr id="4" name="Picture 2" descr="Tillsammans är vi starka / Tumba Handboll - Svenskalag.se">
            <a:extLst>
              <a:ext uri="{FF2B5EF4-FFF2-40B4-BE49-F238E27FC236}">
                <a16:creationId xmlns:a16="http://schemas.microsoft.com/office/drawing/2014/main" id="{3B6B57E1-6599-4E4C-9B89-EC5D3928F9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176" y="3625634"/>
            <a:ext cx="3273742" cy="2347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573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A2F903-591F-4EFF-9AE5-F1B79CAA8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8A265C9-C8B6-4DFC-B704-27297423B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4000" dirty="0"/>
              <a:t>Presentationen innehåller två delar.</a:t>
            </a:r>
          </a:p>
          <a:p>
            <a:pPr marL="0" indent="0">
              <a:buNone/>
            </a:pPr>
            <a:endParaRPr lang="sv-SE" dirty="0"/>
          </a:p>
          <a:p>
            <a:pPr marL="514350" indent="-514350">
              <a:buAutoNum type="arabicPeriod"/>
            </a:pPr>
            <a:r>
              <a:rPr lang="sv-SE" dirty="0"/>
              <a:t>Den politiska majoritetens förslag till </a:t>
            </a:r>
            <a:r>
              <a:rPr lang="sv-SE" i="1" dirty="0"/>
              <a:t>Mål och Budget 2024-2026</a:t>
            </a:r>
          </a:p>
          <a:p>
            <a:pPr marL="514350" indent="-514350">
              <a:buAutoNum type="arabicPeriod"/>
            </a:pPr>
            <a:endParaRPr lang="sv-SE" i="1" dirty="0"/>
          </a:p>
          <a:p>
            <a:pPr marL="514350" indent="-514350">
              <a:buAutoNum type="arabicPeriod"/>
            </a:pPr>
            <a:r>
              <a:rPr lang="sv-SE" dirty="0"/>
              <a:t>Förvaltningens arbete med </a:t>
            </a:r>
            <a:r>
              <a:rPr lang="sv-SE" i="1" dirty="0"/>
              <a:t>Mål och Budget</a:t>
            </a:r>
            <a:r>
              <a:rPr lang="sv-SE" dirty="0"/>
              <a:t>.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5857CF75-0F31-4BB2-A8BD-35C2CD4DAA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508" y="0"/>
            <a:ext cx="2347163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332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1771A7AA-C7CF-430B-8613-2323D4F44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940" y="-43543"/>
            <a:ext cx="2347163" cy="908383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C71E94A-241C-4585-9F2D-D4DDCA6B7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2843"/>
            <a:ext cx="10515600" cy="1325563"/>
          </a:xfrm>
        </p:spPr>
        <p:txBody>
          <a:bodyPr/>
          <a:lstStyle/>
          <a:p>
            <a:r>
              <a:rPr lang="sv-SE" dirty="0"/>
              <a:t>Tidsplan Mål och Budget 2024-2026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1A1A679-2929-434E-BF4F-5DB482925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3926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u="sng" dirty="0"/>
              <a:t>Politiska processen: </a:t>
            </a:r>
          </a:p>
          <a:p>
            <a:pPr marL="0" indent="0">
              <a:buNone/>
            </a:pPr>
            <a:r>
              <a:rPr lang="sv-SE" dirty="0"/>
              <a:t>Beslut i kommunstyrelsen 30 oktober. </a:t>
            </a:r>
          </a:p>
          <a:p>
            <a:pPr marL="0" indent="0">
              <a:buNone/>
            </a:pPr>
            <a:r>
              <a:rPr lang="sv-SE" dirty="0"/>
              <a:t>Två förslag fanns på bordet, majoriteten (M, SD, KD och </a:t>
            </a:r>
            <a:r>
              <a:rPr lang="sv-SE" dirty="0" err="1"/>
              <a:t>Lpo</a:t>
            </a:r>
            <a:r>
              <a:rPr lang="sv-SE" dirty="0"/>
              <a:t>) och Centerpartiets förslag. Majoritetens förslag vann.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Beslut i kommunfullmäktige 13 november 2023. </a:t>
            </a:r>
          </a:p>
        </p:txBody>
      </p:sp>
    </p:spTree>
    <p:extLst>
      <p:ext uri="{BB962C8B-B14F-4D97-AF65-F5344CB8AC3E}">
        <p14:creationId xmlns:p14="http://schemas.microsoft.com/office/powerpoint/2010/main" val="1849503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A2F9A0-4B34-499A-B189-A7057B113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21573"/>
            <a:ext cx="9144000" cy="634248"/>
          </a:xfrm>
        </p:spPr>
        <p:txBody>
          <a:bodyPr>
            <a:normAutofit/>
          </a:bodyPr>
          <a:lstStyle/>
          <a:p>
            <a:r>
              <a:rPr lang="sv-SE" sz="3200" b="1" dirty="0"/>
              <a:t>Majoritetens budgetförslag (M), (KD), (LPO), (SD)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AEE99714-CFD0-44E8-965E-2E1B54E62D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47761" cy="906236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B7CE0DF2-9493-49FB-B492-B273BBCACC43}"/>
              </a:ext>
            </a:extLst>
          </p:cNvPr>
          <p:cNvSpPr txBox="1"/>
          <p:nvPr/>
        </p:nvSpPr>
        <p:spPr>
          <a:xfrm>
            <a:off x="1444486" y="2504661"/>
            <a:ext cx="92235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Oförändrad skattesats		22:48 %</a:t>
            </a:r>
          </a:p>
          <a:p>
            <a:endParaRPr lang="sv-SE" dirty="0"/>
          </a:p>
          <a:p>
            <a:r>
              <a:rPr lang="sv-SE" dirty="0"/>
              <a:t>Årets resultat 2024 			-10,9 mnkr som täcks av resultatutjämningsreserven</a:t>
            </a:r>
          </a:p>
          <a:p>
            <a:r>
              <a:rPr lang="sv-SE" dirty="0"/>
              <a:t>Årets investeringar 2024		63,6 mnkr</a:t>
            </a:r>
          </a:p>
          <a:p>
            <a:r>
              <a:rPr lang="sv-SE" dirty="0"/>
              <a:t>Kommunstyrelsens anslag 2024	566,9 mnkr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93648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A2F9A0-4B34-499A-B189-A7057B113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9257" y="906236"/>
            <a:ext cx="9144000" cy="634248"/>
          </a:xfrm>
        </p:spPr>
        <p:txBody>
          <a:bodyPr>
            <a:normAutofit/>
          </a:bodyPr>
          <a:lstStyle/>
          <a:p>
            <a:r>
              <a:rPr lang="sv-SE" sz="3200" b="1" dirty="0"/>
              <a:t>Budgetförslag (M), (KD), (LPO), (SD)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A045D32-A517-4AC7-B16C-CECF56C76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3526" y="1893553"/>
            <a:ext cx="9144000" cy="4013952"/>
          </a:xfrm>
        </p:spPr>
        <p:txBody>
          <a:bodyPr>
            <a:normAutofit/>
          </a:bodyPr>
          <a:lstStyle/>
          <a:p>
            <a:pPr algn="l"/>
            <a:r>
              <a:rPr lang="sv-SE" b="1" dirty="0"/>
              <a:t>Inriktningsmål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En ekonomi i balans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En bra och trygg boendekommun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En kommun präglad av öppenhet och dialog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En miljömedveten kommun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En bra arbetsgivare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AEE99714-CFD0-44E8-965E-2E1B54E62D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47761" cy="906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465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A2F9A0-4B34-499A-B189-A7057B113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21573"/>
            <a:ext cx="9144000" cy="634248"/>
          </a:xfrm>
        </p:spPr>
        <p:txBody>
          <a:bodyPr>
            <a:normAutofit/>
          </a:bodyPr>
          <a:lstStyle/>
          <a:p>
            <a:r>
              <a:rPr lang="sv-SE" sz="3200" b="1" dirty="0"/>
              <a:t>Budgetförslag (M), (KD), (LPO), (SD)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A045D32-A517-4AC7-B16C-CECF56C76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61147"/>
            <a:ext cx="9144000" cy="4075280"/>
          </a:xfrm>
        </p:spPr>
        <p:txBody>
          <a:bodyPr/>
          <a:lstStyle/>
          <a:p>
            <a:pPr algn="l"/>
            <a:r>
              <a:rPr lang="sv-SE" b="1" dirty="0"/>
              <a:t>Förändringar jämfört med gällande plan (Mål &amp;Budget 2023 – 2025):</a:t>
            </a:r>
          </a:p>
          <a:p>
            <a:pPr algn="l"/>
            <a:endParaRPr lang="sv-SE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Kommunstyrelsens oförutsedda 			-3,0 mnkr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Barn, utbildning, arbetsmarknad och kultur 	-5,0 mnkr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Stöd och omsorg 					+15,0 mnkr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Sparbeting ledning och adm. 			-5,5 mnkr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Sparbeting övrig verksamhet			 -11 mnkr</a:t>
            </a:r>
          </a:p>
          <a:p>
            <a:pPr algn="l"/>
            <a:endParaRPr lang="sv-SE" dirty="0"/>
          </a:p>
          <a:p>
            <a:pPr algn="l"/>
            <a:r>
              <a:rPr lang="sv-SE" dirty="0"/>
              <a:t>Stöd och omsorgs budget ökar med 30,4 mnkr 2024 jämfört med 2023.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AEE99714-CFD0-44E8-965E-2E1B54E62D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47761" cy="906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298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A2F9A0-4B34-499A-B189-A7057B113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21573"/>
            <a:ext cx="9144000" cy="634248"/>
          </a:xfrm>
        </p:spPr>
        <p:txBody>
          <a:bodyPr>
            <a:normAutofit/>
          </a:bodyPr>
          <a:lstStyle/>
          <a:p>
            <a:r>
              <a:rPr lang="sv-SE" sz="3200" b="1" dirty="0"/>
              <a:t>Budgetförslag (M), (KD), (LPO), (SD)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A045D32-A517-4AC7-B16C-CECF56C76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16767"/>
            <a:ext cx="9144000" cy="4219659"/>
          </a:xfrm>
        </p:spPr>
        <p:txBody>
          <a:bodyPr>
            <a:normAutofit lnSpcReduction="10000"/>
          </a:bodyPr>
          <a:lstStyle/>
          <a:p>
            <a:endParaRPr lang="sv-SE" dirty="0"/>
          </a:p>
          <a:p>
            <a:pPr algn="l"/>
            <a:r>
              <a:rPr lang="sv-SE" dirty="0"/>
              <a:t>Förslaget till budget för 2024-2026 innebär en mycket stram budget för att möta de ekonomiska och demografiska utmaningarna som kommunen står inför. För att i framtiden kunna ge en fortsatt god service till kommuninvånarna så måste det ske anpassningar och förändringar av kommunens verksamheter under de kommande tre åren.</a:t>
            </a:r>
          </a:p>
          <a:p>
            <a:pPr algn="l"/>
            <a:r>
              <a:rPr lang="sv-SE" b="1" dirty="0"/>
              <a:t>Det kommer att innebära både strukturella förändringar och förändringar på personalområdet.</a:t>
            </a:r>
          </a:p>
          <a:p>
            <a:pPr algn="l"/>
            <a:r>
              <a:rPr lang="sv-SE" b="1" dirty="0"/>
              <a:t>Kommunstyrelsen får i uppdrag att tillsammans med förvaltningen ta fram förslag på strukturella förändringar för att skapa en ekonomi i balans.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AEE99714-CFD0-44E8-965E-2E1B54E62D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47761" cy="906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776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4294967295"/>
          </p:nvPr>
        </p:nvSpPr>
        <p:spPr>
          <a:xfrm>
            <a:off x="263951" y="2340508"/>
            <a:ext cx="4119000" cy="319302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sv-SE" dirty="0"/>
              <a:t>Hur ska vi ta oss an de ekonomiska utmaningarna?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1800" dirty="0"/>
              <a:t>Förvaltningens arbete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4294967295"/>
          </p:nvPr>
        </p:nvSpPr>
        <p:spPr>
          <a:xfrm>
            <a:off x="263952" y="5656482"/>
            <a:ext cx="4554792" cy="427037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sv-SE" sz="1800" dirty="0"/>
              <a:t>Beslut i kommunledningsgruppen 231101</a:t>
            </a:r>
          </a:p>
        </p:txBody>
      </p:sp>
    </p:spTree>
    <p:extLst>
      <p:ext uri="{BB962C8B-B14F-4D97-AF65-F5344CB8AC3E}">
        <p14:creationId xmlns:p14="http://schemas.microsoft.com/office/powerpoint/2010/main" val="140333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Mål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425701"/>
            <a:ext cx="10744200" cy="3844470"/>
          </a:xfrm>
          <a:noFill/>
        </p:spPr>
        <p:txBody>
          <a:bodyPr/>
          <a:lstStyle/>
          <a:p>
            <a:pPr marL="0" indent="0">
              <a:buNone/>
            </a:pPr>
            <a:r>
              <a:rPr lang="sv-SE" sz="1800" dirty="0"/>
              <a:t>Kommunens ekonomi ska vara i balans till 2025. De verksamheter kommunen bedriver ska vara av god kvalitet.</a:t>
            </a:r>
          </a:p>
          <a:p>
            <a:pPr marL="0" indent="0">
              <a:buNone/>
            </a:pPr>
            <a:r>
              <a:rPr lang="sv-SE" sz="1800" dirty="0"/>
              <a:t>Om tre år kommer mycket av den organisation och verksamhet som vi i dag känner oss hemma i se annorlunda ut. </a:t>
            </a:r>
          </a:p>
          <a:p>
            <a:pPr marL="0" indent="0">
              <a:buNone/>
            </a:pPr>
            <a:r>
              <a:rPr lang="sv-SE" sz="1800" dirty="0"/>
              <a:t>Kommunen rustar sig inför framtidens behov och framtidens resurser för att även fortsättningsvis bedriva en högkvalitativ verksamhet som svarar mot invånarnas behov utifrån kommunens uppdrag. </a:t>
            </a:r>
          </a:p>
          <a:p>
            <a:pPr marL="0" indent="0">
              <a:buNone/>
            </a:pPr>
            <a:r>
              <a:rPr lang="sv-SE" sz="1800" dirty="0"/>
              <a:t>Målet är högt ställt och siktar mot en kommun i utveckling som vänt en svag ekonomi till en stark sådan och en kommun där den negativa befolkningsutvecklingen är ett minne blott.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				</a:t>
            </a:r>
            <a:r>
              <a:rPr lang="sv-SE" sz="2000" dirty="0"/>
              <a:t>Från majoritetens förslag Mål och Budget 2023-2026</a:t>
            </a:r>
          </a:p>
        </p:txBody>
      </p:sp>
    </p:spTree>
    <p:extLst>
      <p:ext uri="{BB962C8B-B14F-4D97-AF65-F5344CB8AC3E}">
        <p14:creationId xmlns:p14="http://schemas.microsoft.com/office/powerpoint/2010/main" val="2364953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ma">
  <a:themeElements>
    <a:clrScheme name="Valdemarsvik">
      <a:dk1>
        <a:sysClr val="windowText" lastClr="000000"/>
      </a:dk1>
      <a:lt1>
        <a:sysClr val="window" lastClr="FFFFFF"/>
      </a:lt1>
      <a:dk2>
        <a:srgbClr val="3A3838"/>
      </a:dk2>
      <a:lt2>
        <a:srgbClr val="E7E6E6"/>
      </a:lt2>
      <a:accent1>
        <a:srgbClr val="7F2346"/>
      </a:accent1>
      <a:accent2>
        <a:srgbClr val="005470"/>
      </a:accent2>
      <a:accent3>
        <a:srgbClr val="E18532"/>
      </a:accent3>
      <a:accent4>
        <a:srgbClr val="C25131"/>
      </a:accent4>
      <a:accent5>
        <a:srgbClr val="007580"/>
      </a:accent5>
      <a:accent6>
        <a:srgbClr val="929990"/>
      </a:accent6>
      <a:hlink>
        <a:srgbClr val="3F3F3F"/>
      </a:hlink>
      <a:folHlink>
        <a:srgbClr val="3A383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ldemarsvik - Presentation.potx" id="{2FAE9591-700D-4988-A529-465357227104}" vid="{CBE27EC1-BF04-4CBE-B41C-D01E06A8E64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602</Words>
  <Application>Microsoft Office PowerPoint</Application>
  <PresentationFormat>Bredbild</PresentationFormat>
  <Paragraphs>107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Office-tema</vt:lpstr>
      <vt:lpstr>1_Office-tema</vt:lpstr>
      <vt:lpstr>Information angående budgetprocessen, Mål och Budget 2024-2026         Kommunledningsgruppen 231103  </vt:lpstr>
      <vt:lpstr> </vt:lpstr>
      <vt:lpstr>Tidsplan Mål och Budget 2024-2026</vt:lpstr>
      <vt:lpstr>Majoritetens budgetförslag (M), (KD), (LPO), (SD)</vt:lpstr>
      <vt:lpstr>Budgetförslag (M), (KD), (LPO), (SD) </vt:lpstr>
      <vt:lpstr>Budgetförslag (M), (KD), (LPO), (SD)</vt:lpstr>
      <vt:lpstr>Budgetförslag (M), (KD), (LPO), (SD)</vt:lpstr>
      <vt:lpstr>PowerPoint-presentation</vt:lpstr>
      <vt:lpstr>Mål</vt:lpstr>
      <vt:lpstr>Tidigare budgetprocess</vt:lpstr>
      <vt:lpstr>De olika processerna som kommer pågå samtidigt </vt:lpstr>
      <vt:lpstr>PowerPoint-presentation</vt:lpstr>
      <vt:lpstr>Process 3: Förvaltningsövergripande arbete</vt:lpstr>
      <vt:lpstr>Perspektiv A: Prioritera- Strukturella förändringar</vt:lpstr>
      <vt:lpstr>Perspektiv B: Vad kan vi göra tillsammans med andra kommuner/organisationer?</vt:lpstr>
      <vt:lpstr>Tidsplan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Budgetförslag (M), (KD), (LPO), (SD) = KSAU:s förslag</dc:title>
  <dc:creator>Stengard, Sven</dc:creator>
  <cp:lastModifiedBy>Lohman, Kristina</cp:lastModifiedBy>
  <cp:revision>20</cp:revision>
  <dcterms:created xsi:type="dcterms:W3CDTF">2023-10-11T09:19:36Z</dcterms:created>
  <dcterms:modified xsi:type="dcterms:W3CDTF">2023-11-14T11:59:42Z</dcterms:modified>
</cp:coreProperties>
</file>