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63" r:id="rId6"/>
    <p:sldId id="264" r:id="rId7"/>
    <p:sldId id="265" r:id="rId8"/>
    <p:sldId id="266" r:id="rId9"/>
    <p:sldId id="267" r:id="rId10"/>
    <p:sldId id="268" r:id="rId11"/>
    <p:sldId id="269" r:id="rId12"/>
  </p:sldIdLst>
  <p:sldSz cx="12192000" cy="6858000"/>
  <p:notesSz cx="666908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37"/>
    <a:srgbClr val="FDC99A"/>
    <a:srgbClr val="E18532"/>
    <a:srgbClr val="B17B80"/>
    <a:srgbClr val="7F2346"/>
    <a:srgbClr val="EBEBEB"/>
    <a:srgbClr val="B1B1B1"/>
    <a:srgbClr val="7A97AB"/>
    <a:srgbClr val="005470"/>
    <a:srgbClr val="9BAE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4" d="100"/>
          <a:sy n="114" d="100"/>
        </p:scale>
        <p:origin x="4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11" name="Platshållare för bild 10"/>
          <p:cNvSpPr>
            <a:spLocks noGrp="1"/>
          </p:cNvSpPr>
          <p:nvPr>
            <p:ph type="pic" sz="quarter" idx="11"/>
          </p:nvPr>
        </p:nvSpPr>
        <p:spPr>
          <a:xfrm>
            <a:off x="0" y="898070"/>
            <a:ext cx="12192000" cy="3526229"/>
          </a:xfrm>
          <a:prstGeom prst="rect">
            <a:avLst/>
          </a:prstGeom>
        </p:spPr>
        <p:txBody>
          <a:bodyPr/>
          <a:lstStyle>
            <a:lvl1pPr marL="0" indent="0" algn="ctr">
              <a:buNone/>
              <a:defRPr sz="1600"/>
            </a:lvl1pPr>
          </a:lstStyle>
          <a:p>
            <a:endParaRPr lang="sv-SE" dirty="0"/>
          </a:p>
          <a:p>
            <a:endParaRPr lang="sv-SE" dirty="0"/>
          </a:p>
          <a:p>
            <a:endParaRPr lang="sv-SE" dirty="0"/>
          </a:p>
          <a:p>
            <a:r>
              <a:rPr lang="sv-SE" dirty="0"/>
              <a:t>Klicka på bildikonen för att infoga bild</a:t>
            </a:r>
          </a:p>
        </p:txBody>
      </p:sp>
      <p:sp>
        <p:nvSpPr>
          <p:cNvPr id="7" name="Platshållare för text 6"/>
          <p:cNvSpPr>
            <a:spLocks noGrp="1"/>
          </p:cNvSpPr>
          <p:nvPr>
            <p:ph type="body" sz="quarter" idx="13" hasCustomPrompt="1"/>
          </p:nvPr>
        </p:nvSpPr>
        <p:spPr>
          <a:xfrm>
            <a:off x="842607" y="4868139"/>
            <a:ext cx="10331391" cy="641350"/>
          </a:xfrm>
          <a:prstGeom prst="rect">
            <a:avLst/>
          </a:prstGeom>
        </p:spPr>
        <p:txBody>
          <a:bodyPr/>
          <a:lstStyle>
            <a:lvl1pPr marL="0" indent="0">
              <a:buNone/>
              <a:defRPr sz="5000" b="0">
                <a:latin typeface="Arial Black" panose="020B0A04020102020204" pitchFamily="34" charset="0"/>
              </a:defRPr>
            </a:lvl1pPr>
          </a:lstStyle>
          <a:p>
            <a:pPr lvl="0"/>
            <a:r>
              <a:rPr lang="sv-SE" dirty="0"/>
              <a:t>Klicka här och skriv rubrik</a:t>
            </a:r>
          </a:p>
        </p:txBody>
      </p:sp>
      <p:sp>
        <p:nvSpPr>
          <p:cNvPr id="3" name="Platshållare för text 2"/>
          <p:cNvSpPr>
            <a:spLocks noGrp="1"/>
          </p:cNvSpPr>
          <p:nvPr>
            <p:ph type="body" sz="quarter" idx="14" hasCustomPrompt="1"/>
          </p:nvPr>
        </p:nvSpPr>
        <p:spPr>
          <a:xfrm>
            <a:off x="842606" y="5743567"/>
            <a:ext cx="10331391" cy="427037"/>
          </a:xfrm>
          <a:prstGeom prst="rect">
            <a:avLst/>
          </a:prstGeom>
        </p:spPr>
        <p:txBody>
          <a:bodyPr/>
          <a:lstStyle>
            <a:lvl1pPr marL="0" indent="0">
              <a:buNone/>
              <a:defRPr baseline="0">
                <a:latin typeface="Arial" panose="020B0604020202020204" pitchFamily="34" charset="0"/>
                <a:cs typeface="Arial" panose="020B0604020202020204" pitchFamily="34" charset="0"/>
              </a:defRPr>
            </a:lvl1pPr>
          </a:lstStyle>
          <a:p>
            <a:pPr lvl="0"/>
            <a:r>
              <a:rPr lang="sv-SE" dirty="0"/>
              <a:t>Klicka här och skriv underrubrik</a:t>
            </a:r>
          </a:p>
        </p:txBody>
      </p:sp>
    </p:spTree>
    <p:extLst>
      <p:ext uri="{BB962C8B-B14F-4D97-AF65-F5344CB8AC3E}">
        <p14:creationId xmlns:p14="http://schemas.microsoft.com/office/powerpoint/2010/main" val="116641969"/>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511299"/>
            <a:ext cx="10515600" cy="598488"/>
          </a:xfrm>
          <a:prstGeom prst="rect">
            <a:avLst/>
          </a:prstGeom>
        </p:spPr>
        <p:txBody>
          <a:bodyPr/>
          <a:lstStyle>
            <a:lvl1pPr>
              <a:defRPr sz="3500" b="0">
                <a:latin typeface="Arial Black" panose="020B0A04020102020204" pitchFamily="34" charset="0"/>
              </a:defRPr>
            </a:lvl1pPr>
          </a:lstStyle>
          <a:p>
            <a:r>
              <a:rPr lang="sv-SE" dirty="0"/>
              <a:t>Klicka här och skriv rubrik</a:t>
            </a:r>
          </a:p>
        </p:txBody>
      </p:sp>
      <p:sp>
        <p:nvSpPr>
          <p:cNvPr id="3" name="Platshållare för innehåll 2"/>
          <p:cNvSpPr>
            <a:spLocks noGrp="1"/>
          </p:cNvSpPr>
          <p:nvPr>
            <p:ph idx="1"/>
          </p:nvPr>
        </p:nvSpPr>
        <p:spPr>
          <a:xfrm>
            <a:off x="838200" y="2425701"/>
            <a:ext cx="10515600" cy="3751262"/>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stStyle>
          <a:p>
            <a:pPr lvl="0"/>
            <a:r>
              <a:rPr lang="sv-SE" dirty="0"/>
              <a:t>Redigera format för bakgrundstext</a:t>
            </a:r>
          </a:p>
          <a:p>
            <a:pPr lvl="1"/>
            <a:r>
              <a:rPr lang="sv-SE" dirty="0"/>
              <a:t>Nivå två</a:t>
            </a:r>
          </a:p>
        </p:txBody>
      </p:sp>
    </p:spTree>
    <p:extLst>
      <p:ext uri="{BB962C8B-B14F-4D97-AF65-F5344CB8AC3E}">
        <p14:creationId xmlns:p14="http://schemas.microsoft.com/office/powerpoint/2010/main" val="34769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innehåll och bi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2425701"/>
            <a:ext cx="6819900" cy="3751262"/>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stStyle>
          <a:p>
            <a:pPr lvl="0"/>
            <a:r>
              <a:rPr lang="sv-SE" dirty="0"/>
              <a:t>Redigera format för bakgrundstext</a:t>
            </a:r>
          </a:p>
          <a:p>
            <a:pPr lvl="1"/>
            <a:r>
              <a:rPr lang="sv-SE" dirty="0"/>
              <a:t>Nivå två</a:t>
            </a:r>
          </a:p>
        </p:txBody>
      </p:sp>
      <p:sp>
        <p:nvSpPr>
          <p:cNvPr id="5" name="Platshållare för bild 4"/>
          <p:cNvSpPr>
            <a:spLocks noGrp="1"/>
          </p:cNvSpPr>
          <p:nvPr>
            <p:ph type="pic" sz="quarter" idx="10"/>
          </p:nvPr>
        </p:nvSpPr>
        <p:spPr>
          <a:xfrm>
            <a:off x="7874000" y="906616"/>
            <a:ext cx="4318000" cy="5680529"/>
          </a:xfrm>
          <a:prstGeom prst="rect">
            <a:avLst/>
          </a:prstGeom>
        </p:spPr>
        <p:txBody>
          <a:bodyPr/>
          <a:lstStyle>
            <a:lvl1pPr marL="0" indent="0" algn="ctr">
              <a:buNone/>
              <a:defRPr sz="1600"/>
            </a:lvl1pPr>
          </a:lstStyle>
          <a:p>
            <a:endParaRPr lang="sv-SE" sz="1600" dirty="0"/>
          </a:p>
          <a:p>
            <a:endParaRPr lang="sv-SE" sz="1600" dirty="0"/>
          </a:p>
          <a:p>
            <a:endParaRPr lang="sv-SE" sz="1600" dirty="0"/>
          </a:p>
          <a:p>
            <a:endParaRPr lang="sv-SE" sz="1600" dirty="0"/>
          </a:p>
          <a:p>
            <a:endParaRPr lang="sv-SE" sz="1600" dirty="0"/>
          </a:p>
          <a:p>
            <a:r>
              <a:rPr lang="sv-SE" sz="1600" dirty="0"/>
              <a:t>Klicka på bildikonen nedan </a:t>
            </a:r>
            <a:br>
              <a:rPr lang="sv-SE" sz="1600" dirty="0"/>
            </a:br>
            <a:r>
              <a:rPr lang="sv-SE" sz="1600" dirty="0"/>
              <a:t>för att infoga bild</a:t>
            </a:r>
            <a:endParaRPr lang="sv-SE" dirty="0"/>
          </a:p>
        </p:txBody>
      </p:sp>
      <p:sp>
        <p:nvSpPr>
          <p:cNvPr id="7" name="Rubrik 1"/>
          <p:cNvSpPr>
            <a:spLocks noGrp="1"/>
          </p:cNvSpPr>
          <p:nvPr>
            <p:ph type="title" hasCustomPrompt="1"/>
          </p:nvPr>
        </p:nvSpPr>
        <p:spPr>
          <a:xfrm>
            <a:off x="838200" y="1511299"/>
            <a:ext cx="6819900" cy="598488"/>
          </a:xfrm>
          <a:prstGeom prst="rect">
            <a:avLst/>
          </a:prstGeom>
        </p:spPr>
        <p:txBody>
          <a:bodyPr/>
          <a:lstStyle>
            <a:lvl1pPr>
              <a:defRPr sz="3500" b="0">
                <a:latin typeface="Arial Black" panose="020B0A04020102020204" pitchFamily="34" charset="0"/>
              </a:defRPr>
            </a:lvl1pPr>
          </a:lstStyle>
          <a:p>
            <a:r>
              <a:rPr lang="sv-SE" dirty="0"/>
              <a:t>Klicka här och skriv rubrik</a:t>
            </a:r>
          </a:p>
        </p:txBody>
      </p:sp>
    </p:spTree>
    <p:extLst>
      <p:ext uri="{BB962C8B-B14F-4D97-AF65-F5344CB8AC3E}">
        <p14:creationId xmlns:p14="http://schemas.microsoft.com/office/powerpoint/2010/main" val="377596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94704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0"/>
            <a:ext cx="12192000" cy="906236"/>
          </a:xfrm>
          <a:prstGeom prst="rect">
            <a:avLst/>
          </a:prstGeom>
          <a:solidFill>
            <a:srgbClr val="DFDED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8" name="Rak koppling 7"/>
          <p:cNvCxnSpPr/>
          <p:nvPr userDrawn="1"/>
        </p:nvCxnSpPr>
        <p:spPr>
          <a:xfrm>
            <a:off x="0" y="6597221"/>
            <a:ext cx="12483253" cy="0"/>
          </a:xfrm>
          <a:prstGeom prst="line">
            <a:avLst/>
          </a:prstGeom>
          <a:ln>
            <a:solidFill>
              <a:schemeClr val="accent6"/>
            </a:solidFill>
          </a:ln>
        </p:spPr>
        <p:style>
          <a:lnRef idx="1">
            <a:schemeClr val="accent3"/>
          </a:lnRef>
          <a:fillRef idx="0">
            <a:schemeClr val="accent3"/>
          </a:fillRef>
          <a:effectRef idx="0">
            <a:schemeClr val="accent3"/>
          </a:effectRef>
          <a:fontRef idx="minor">
            <a:schemeClr val="tx1"/>
          </a:fontRef>
        </p:style>
      </p:cxnSp>
      <p:sp>
        <p:nvSpPr>
          <p:cNvPr id="9" name="textruta 8"/>
          <p:cNvSpPr txBox="1"/>
          <p:nvPr userDrawn="1"/>
        </p:nvSpPr>
        <p:spPr>
          <a:xfrm>
            <a:off x="156607" y="6597221"/>
            <a:ext cx="408210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b="1" dirty="0">
                <a:latin typeface="Arial Black" panose="020B0A04020102020204" pitchFamily="34" charset="0"/>
                <a:cs typeface="Calibri" panose="020F0502020204030204" pitchFamily="34" charset="0"/>
              </a:rPr>
              <a:t>SIDA </a:t>
            </a:r>
            <a:fld id="{25DB20BE-0E4D-4565-882F-C836FBB21375}" type="slidenum">
              <a:rPr lang="sv-SE" sz="1000" b="1" smtClean="0">
                <a:latin typeface="Arial Black" panose="020B0A04020102020204" pitchFamily="34" charset="0"/>
                <a:cs typeface="Calibri" panose="020F050202020403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r>
              <a:rPr lang="sv-SE" sz="1000" b="1" dirty="0">
                <a:latin typeface="Arial Black" panose="020B0A04020102020204" pitchFamily="34" charset="0"/>
                <a:cs typeface="Calibri" panose="020F0502020204030204" pitchFamily="34" charset="0"/>
              </a:rPr>
              <a:t>  </a:t>
            </a:r>
            <a:r>
              <a:rPr lang="sv-SE" sz="1000" dirty="0">
                <a:latin typeface="Arial" panose="020B0604020202020204" pitchFamily="34" charset="0"/>
                <a:cs typeface="Arial" panose="020B0604020202020204" pitchFamily="34" charset="0"/>
              </a:rPr>
              <a:t>|  VALDEMARSVIKS KOMMUN  |  </a:t>
            </a:r>
            <a:fld id="{A4618A80-1494-4024-8336-9561441480AE}" type="datetime1">
              <a:rPr lang="sv-SE" sz="1000" b="1" smtClean="0">
                <a:latin typeface="Arial Black" panose="020B0A04020102020204" pitchFamily="34" charset="0"/>
                <a:cs typeface="Calibri Light" panose="020F0302020204030204" pitchFamily="34" charset="0"/>
              </a:rPr>
              <a:t>2024-04-11</a:t>
            </a:fld>
            <a:r>
              <a:rPr lang="sv-SE" sz="1000" dirty="0">
                <a:latin typeface="Arial Black" panose="020B0A04020102020204" pitchFamily="34" charset="0"/>
                <a:cs typeface="Calibri Light" panose="020F0302020204030204" pitchFamily="34" charset="0"/>
              </a:rPr>
              <a:t> </a:t>
            </a:r>
          </a:p>
        </p:txBody>
      </p:sp>
      <p:pic>
        <p:nvPicPr>
          <p:cNvPr id="6" name="Bildobjekt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0"/>
            <a:ext cx="2347761" cy="906236"/>
          </a:xfrm>
          <a:prstGeom prst="rect">
            <a:avLst/>
          </a:prstGeom>
        </p:spPr>
      </p:pic>
    </p:spTree>
    <p:extLst>
      <p:ext uri="{BB962C8B-B14F-4D97-AF65-F5344CB8AC3E}">
        <p14:creationId xmlns:p14="http://schemas.microsoft.com/office/powerpoint/2010/main" val="525133117"/>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4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KgHUIloWg7M" TargetMode="External"/><Relationship Id="rId2" Type="http://schemas.openxmlformats.org/officeDocument/2006/relationships/hyperlink" Target="https://youtu.be/uzBl6MB10KA" TargetMode="External"/><Relationship Id="rId1" Type="http://schemas.openxmlformats.org/officeDocument/2006/relationships/slideLayout" Target="../slideLayouts/slideLayout2.xml"/><Relationship Id="rId4" Type="http://schemas.openxmlformats.org/officeDocument/2006/relationships/hyperlink" Target="https://youtu.be/sbxlW57n90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socialstyrelsen.se/globalassets/sharepoint-dokument/artikelkatalog/handbocker--juridisk-handbok/2014-1-24.pdf" TargetMode="External"/><Relationship Id="rId2" Type="http://schemas.openxmlformats.org/officeDocument/2006/relationships/hyperlink" Target="https://www.socialstyrelsen.se/kunskapsstod-och-regler/regler-och-riktlinjer/foreskrifter-och-allmanna-rad/konsoliderade-foreskrifter/20115-om-lex-sara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quarter" idx="13"/>
          </p:nvPr>
        </p:nvSpPr>
        <p:spPr>
          <a:xfrm>
            <a:off x="842607" y="1417739"/>
            <a:ext cx="10331391" cy="4091750"/>
          </a:xfrm>
        </p:spPr>
        <p:txBody>
          <a:bodyPr/>
          <a:lstStyle/>
          <a:p>
            <a:pPr algn="ctr"/>
            <a:endParaRPr lang="sv-SE" sz="3200" dirty="0">
              <a:solidFill>
                <a:srgbClr val="0070C0"/>
              </a:solidFill>
              <a:latin typeface="Arial" panose="020B0604020202020204" pitchFamily="34" charset="0"/>
              <a:cs typeface="Arial" panose="020B0604020202020204" pitchFamily="34" charset="0"/>
            </a:endParaRPr>
          </a:p>
          <a:p>
            <a:pPr algn="ctr"/>
            <a:endParaRPr lang="sv-SE" sz="3200" dirty="0">
              <a:solidFill>
                <a:srgbClr val="0070C0"/>
              </a:solidFill>
              <a:latin typeface="Arial" panose="020B0604020202020204" pitchFamily="34" charset="0"/>
              <a:cs typeface="Arial" panose="020B0604020202020204" pitchFamily="34" charset="0"/>
            </a:endParaRPr>
          </a:p>
          <a:p>
            <a:pPr algn="ctr"/>
            <a:endParaRPr lang="sv-SE" sz="3200" dirty="0">
              <a:solidFill>
                <a:srgbClr val="0070C0"/>
              </a:solidFill>
              <a:latin typeface="Arial" panose="020B0604020202020204" pitchFamily="34" charset="0"/>
              <a:cs typeface="Arial" panose="020B0604020202020204" pitchFamily="34" charset="0"/>
            </a:endParaRPr>
          </a:p>
          <a:p>
            <a:pPr algn="ctr"/>
            <a:r>
              <a:rPr lang="sv-SE" sz="3200" dirty="0">
                <a:solidFill>
                  <a:srgbClr val="006937"/>
                </a:solidFill>
                <a:latin typeface="Arial" panose="020B0604020202020204" pitchFamily="34" charset="0"/>
                <a:cs typeface="Arial" panose="020B0604020202020204" pitchFamily="34" charset="0"/>
              </a:rPr>
              <a:t>Lex Sarah – en del av kvalitetsarbetet </a:t>
            </a:r>
          </a:p>
          <a:p>
            <a:endParaRPr lang="sv-SE" dirty="0"/>
          </a:p>
        </p:txBody>
      </p:sp>
      <p:sp>
        <p:nvSpPr>
          <p:cNvPr id="4" name="Platshållare för text 3"/>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140333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Vad är ett missförhållande? </a:t>
            </a:r>
            <a:r>
              <a:rPr lang="sv-SE" sz="1400" b="1" dirty="0">
                <a:solidFill>
                  <a:srgbClr val="006937"/>
                </a:solidFill>
                <a:latin typeface="Arial" panose="020B0604020202020204" pitchFamily="34" charset="0"/>
                <a:cs typeface="Arial" panose="020B0604020202020204" pitchFamily="34" charset="0"/>
              </a:rPr>
              <a:t>exempel, fortsättning</a:t>
            </a: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a:xfrm>
            <a:off x="838200" y="2306971"/>
            <a:ext cx="10515600" cy="3869991"/>
          </a:xfrm>
        </p:spPr>
        <p:txBody>
          <a:bodyPr/>
          <a:lstStyle/>
          <a:p>
            <a:pPr marL="0" indent="0">
              <a:buNone/>
            </a:pPr>
            <a:endParaRPr lang="sv-SE" sz="1800" dirty="0">
              <a:solidFill>
                <a:srgbClr val="0070C0"/>
              </a:solidFill>
            </a:endParaRPr>
          </a:p>
          <a:p>
            <a:pPr marL="0" indent="0">
              <a:buNone/>
            </a:pPr>
            <a:r>
              <a:rPr lang="sv-SE" sz="1800" dirty="0">
                <a:solidFill>
                  <a:srgbClr val="006937"/>
                </a:solidFill>
              </a:rPr>
              <a:t>• Brister i rättssäkerhet vid handläggning och genomförande (tidsgränser för tvångsvård, utredningsskyldighet, medgivande, kommunicering </a:t>
            </a:r>
            <a:r>
              <a:rPr lang="sv-SE" sz="1800" dirty="0" err="1">
                <a:solidFill>
                  <a:srgbClr val="006937"/>
                </a:solidFill>
              </a:rPr>
              <a:t>etc</a:t>
            </a:r>
            <a:r>
              <a:rPr lang="sv-SE" sz="1800" dirty="0">
                <a:solidFill>
                  <a:srgbClr val="006937"/>
                </a:solidFill>
              </a:rPr>
              <a:t>) </a:t>
            </a:r>
          </a:p>
          <a:p>
            <a:pPr marL="0" indent="0">
              <a:buNone/>
            </a:pPr>
            <a:endParaRPr lang="sv-SE" sz="1800" dirty="0">
              <a:solidFill>
                <a:srgbClr val="006937"/>
              </a:solidFill>
            </a:endParaRPr>
          </a:p>
          <a:p>
            <a:pPr marL="0" indent="0">
              <a:buNone/>
            </a:pPr>
            <a:r>
              <a:rPr lang="sv-SE" sz="1800" dirty="0">
                <a:solidFill>
                  <a:srgbClr val="006937"/>
                </a:solidFill>
              </a:rPr>
              <a:t>• Brister i utförande av insatser (felaktigt utfört eller inte utfört alls)</a:t>
            </a:r>
          </a:p>
          <a:p>
            <a:pPr marL="0" indent="0">
              <a:buNone/>
            </a:pPr>
            <a:endParaRPr lang="sv-SE" sz="1800" dirty="0">
              <a:solidFill>
                <a:srgbClr val="006937"/>
              </a:solidFill>
            </a:endParaRPr>
          </a:p>
          <a:p>
            <a:pPr marL="0" indent="0">
              <a:buNone/>
            </a:pPr>
            <a:r>
              <a:rPr lang="sv-SE" sz="1800" dirty="0">
                <a:solidFill>
                  <a:srgbClr val="006937"/>
                </a:solidFill>
              </a:rPr>
              <a:t>• Brister i fysisk miljö, utrustning och teknik</a:t>
            </a:r>
          </a:p>
          <a:p>
            <a:pPr marL="0" indent="0">
              <a:buNone/>
            </a:pPr>
            <a:endParaRPr lang="sv-SE" sz="1800" dirty="0">
              <a:solidFill>
                <a:srgbClr val="006937"/>
              </a:solidFill>
            </a:endParaRPr>
          </a:p>
          <a:p>
            <a:pPr marL="0" indent="0">
              <a:buNone/>
            </a:pPr>
            <a:r>
              <a:rPr lang="sv-SE" sz="1800" dirty="0">
                <a:solidFill>
                  <a:srgbClr val="006937"/>
                </a:solidFill>
              </a:rPr>
              <a:t>• Ekonomiska övergrepp</a:t>
            </a:r>
          </a:p>
          <a:p>
            <a:pPr marL="0" indent="0">
              <a:buNone/>
            </a:pPr>
            <a:endParaRPr lang="sv-SE" sz="2000" dirty="0"/>
          </a:p>
          <a:p>
            <a:pPr marL="0" indent="0">
              <a:buNone/>
            </a:pPr>
            <a:endParaRPr lang="sv-SE" sz="2000" dirty="0"/>
          </a:p>
        </p:txBody>
      </p:sp>
    </p:spTree>
    <p:extLst>
      <p:ext uri="{BB962C8B-B14F-4D97-AF65-F5344CB8AC3E}">
        <p14:creationId xmlns:p14="http://schemas.microsoft.com/office/powerpoint/2010/main" val="310217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Vad är en påtaglig risk för ett missförhållande?</a:t>
            </a:r>
            <a:br>
              <a:rPr lang="sv-SE" sz="2000" b="1" dirty="0">
                <a:solidFill>
                  <a:srgbClr val="0070C0"/>
                </a:solidFill>
                <a:latin typeface="Arial" panose="020B0604020202020204" pitchFamily="34" charset="0"/>
                <a:cs typeface="Arial" panose="020B0604020202020204" pitchFamily="34" charset="0"/>
              </a:rPr>
            </a:b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a:xfrm>
            <a:off x="838200" y="2306971"/>
            <a:ext cx="10515600" cy="3869991"/>
          </a:xfrm>
        </p:spPr>
        <p:txBody>
          <a:bodyPr/>
          <a:lstStyle/>
          <a:p>
            <a:pPr marL="0" indent="0">
              <a:buNone/>
            </a:pPr>
            <a:endParaRPr lang="sv-SE" sz="1800" dirty="0">
              <a:solidFill>
                <a:srgbClr val="006937"/>
              </a:solidFill>
            </a:endParaRPr>
          </a:p>
          <a:p>
            <a:pPr marL="0" indent="0">
              <a:buNone/>
            </a:pPr>
            <a:r>
              <a:rPr lang="sv-SE" sz="2000" dirty="0">
                <a:solidFill>
                  <a:srgbClr val="006937"/>
                </a:solidFill>
              </a:rPr>
              <a:t>En påtaglig risk för ett missförhållande innebär att det ska vara en uppenbar och konkret risk för missförhållande, det ska inte vara frågan om en obetydlig, oklar eller avlägsen risk.</a:t>
            </a:r>
          </a:p>
          <a:p>
            <a:pPr marL="0" indent="0">
              <a:buNone/>
            </a:pPr>
            <a:endParaRPr lang="sv-SE" sz="2000" dirty="0">
              <a:solidFill>
                <a:srgbClr val="006937"/>
              </a:solidFill>
            </a:endParaRPr>
          </a:p>
          <a:p>
            <a:pPr marL="0" indent="0">
              <a:buNone/>
            </a:pPr>
            <a:r>
              <a:rPr lang="sv-SE" sz="2000" dirty="0">
                <a:solidFill>
                  <a:srgbClr val="006937"/>
                </a:solidFill>
              </a:rPr>
              <a:t>Ex arkiv, utlämnande av felaktiga handlingar, filmat barn, </a:t>
            </a:r>
          </a:p>
        </p:txBody>
      </p:sp>
    </p:spTree>
    <p:extLst>
      <p:ext uri="{BB962C8B-B14F-4D97-AF65-F5344CB8AC3E}">
        <p14:creationId xmlns:p14="http://schemas.microsoft.com/office/powerpoint/2010/main" val="47331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Filmer från IVO</a:t>
            </a:r>
          </a:p>
        </p:txBody>
      </p:sp>
      <p:sp>
        <p:nvSpPr>
          <p:cNvPr id="3" name="Platshållare för innehåll 2"/>
          <p:cNvSpPr>
            <a:spLocks noGrp="1"/>
          </p:cNvSpPr>
          <p:nvPr>
            <p:ph idx="1"/>
          </p:nvPr>
        </p:nvSpPr>
        <p:spPr>
          <a:noFill/>
        </p:spPr>
        <p:txBody>
          <a:bodyPr/>
          <a:lstStyle/>
          <a:p>
            <a:pPr marL="0" indent="0">
              <a:buNone/>
            </a:pPr>
            <a:r>
              <a:rPr lang="sv-SE" sz="2000" dirty="0">
                <a:solidFill>
                  <a:srgbClr val="006937"/>
                </a:solidFill>
              </a:rPr>
              <a:t>Äldre</a:t>
            </a:r>
            <a:endParaRPr lang="sv-SE" sz="2000" dirty="0">
              <a:solidFill>
                <a:srgbClr val="006937"/>
              </a:solidFill>
              <a:hlinkClick r:id="rId2">
                <a:extLst>
                  <a:ext uri="{A12FA001-AC4F-418D-AE19-62706E023703}">
                    <ahyp:hlinkClr xmlns:ahyp="http://schemas.microsoft.com/office/drawing/2018/hyperlinkcolor" val="tx"/>
                  </a:ext>
                </a:extLst>
              </a:hlinkClick>
            </a:endParaRPr>
          </a:p>
          <a:p>
            <a:pPr marL="0" indent="0">
              <a:buNone/>
            </a:pPr>
            <a:r>
              <a:rPr lang="sv-SE" sz="2000" dirty="0">
                <a:solidFill>
                  <a:srgbClr val="3A3838"/>
                </a:solidFill>
                <a:hlinkClick r:id="rId2">
                  <a:extLst>
                    <a:ext uri="{A12FA001-AC4F-418D-AE19-62706E023703}">
                      <ahyp:hlinkClr xmlns:ahyp="http://schemas.microsoft.com/office/drawing/2018/hyperlinkcolor" val="tx"/>
                    </a:ext>
                  </a:extLst>
                </a:hlinkClick>
              </a:rPr>
              <a:t>https://youtu.be/uzBl6MB10KA</a:t>
            </a:r>
            <a:endParaRPr lang="sv-SE" sz="2000" dirty="0"/>
          </a:p>
          <a:p>
            <a:endParaRPr lang="sv-SE" dirty="0"/>
          </a:p>
          <a:p>
            <a:pPr marL="0" indent="0">
              <a:buNone/>
            </a:pPr>
            <a:r>
              <a:rPr lang="sv-SE" sz="2000" dirty="0">
                <a:solidFill>
                  <a:srgbClr val="006937"/>
                </a:solidFill>
              </a:rPr>
              <a:t>Funkis</a:t>
            </a:r>
          </a:p>
          <a:p>
            <a:pPr marL="0" indent="0">
              <a:buNone/>
            </a:pPr>
            <a:r>
              <a:rPr lang="sv-SE" sz="2000" dirty="0">
                <a:hlinkClick r:id="rId3"/>
              </a:rPr>
              <a:t>https://youtu.be/KgHUIloWg7M</a:t>
            </a:r>
            <a:endParaRPr lang="sv-SE" sz="2000" dirty="0"/>
          </a:p>
          <a:p>
            <a:pPr marL="0" indent="0">
              <a:buNone/>
            </a:pPr>
            <a:endParaRPr lang="sv-SE" sz="2000" dirty="0"/>
          </a:p>
          <a:p>
            <a:pPr marL="0" indent="0">
              <a:buNone/>
            </a:pPr>
            <a:r>
              <a:rPr lang="sv-SE" sz="2000" dirty="0">
                <a:solidFill>
                  <a:srgbClr val="006937"/>
                </a:solidFill>
              </a:rPr>
              <a:t>Barn och unga</a:t>
            </a:r>
          </a:p>
          <a:p>
            <a:pPr marL="0" indent="0">
              <a:buNone/>
            </a:pPr>
            <a:r>
              <a:rPr lang="sv-SE" sz="2000" dirty="0">
                <a:hlinkClick r:id="rId4"/>
              </a:rPr>
              <a:t>https://youtu.be/sbxlW57n900</a:t>
            </a:r>
            <a:endParaRPr lang="sv-SE" sz="2000" dirty="0"/>
          </a:p>
          <a:p>
            <a:pPr marL="0" indent="0">
              <a:buNone/>
            </a:pPr>
            <a:endParaRPr lang="sv-SE" sz="2000" dirty="0"/>
          </a:p>
        </p:txBody>
      </p:sp>
    </p:spTree>
    <p:extLst>
      <p:ext uri="{BB962C8B-B14F-4D97-AF65-F5344CB8AC3E}">
        <p14:creationId xmlns:p14="http://schemas.microsoft.com/office/powerpoint/2010/main" val="236495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Lagstiftning</a:t>
            </a:r>
          </a:p>
        </p:txBody>
      </p:sp>
      <p:sp>
        <p:nvSpPr>
          <p:cNvPr id="3" name="Platshållare för innehåll 2"/>
          <p:cNvSpPr>
            <a:spLocks noGrp="1"/>
          </p:cNvSpPr>
          <p:nvPr>
            <p:ph idx="1"/>
          </p:nvPr>
        </p:nvSpPr>
        <p:spPr>
          <a:xfrm>
            <a:off x="838200" y="2109787"/>
            <a:ext cx="10515600" cy="4067176"/>
          </a:xfrm>
          <a:noFill/>
        </p:spPr>
        <p:txBody>
          <a:bodyPr/>
          <a:lstStyle/>
          <a:p>
            <a:pPr marL="0" indent="0">
              <a:buNone/>
            </a:pPr>
            <a:r>
              <a:rPr lang="sv-SE" sz="2000" dirty="0">
                <a:solidFill>
                  <a:srgbClr val="006937"/>
                </a:solidFill>
              </a:rPr>
              <a:t>Socialtjänstlagen, SoL</a:t>
            </a:r>
          </a:p>
          <a:p>
            <a:pPr marL="0" indent="0">
              <a:buNone/>
            </a:pPr>
            <a:r>
              <a:rPr lang="sv-SE" sz="2000" dirty="0">
                <a:solidFill>
                  <a:srgbClr val="006937"/>
                </a:solidFill>
              </a:rPr>
              <a:t>Lag om stöd och service till vissa funktionshindrade, LSS</a:t>
            </a:r>
          </a:p>
          <a:p>
            <a:pPr marL="0" indent="0">
              <a:buNone/>
            </a:pPr>
            <a:endParaRPr lang="sv-SE" sz="2000" dirty="0">
              <a:solidFill>
                <a:srgbClr val="006937"/>
              </a:solidFill>
            </a:endParaRPr>
          </a:p>
          <a:p>
            <a:pPr marL="0" indent="0">
              <a:buNone/>
            </a:pPr>
            <a:r>
              <a:rPr lang="sv-SE" sz="2000" dirty="0">
                <a:solidFill>
                  <a:srgbClr val="006937"/>
                </a:solidFill>
              </a:rPr>
              <a:t>SOSFS 2011:5 Socialstyrelsens föreskrifter och allmänna råd om lex Sarah</a:t>
            </a:r>
          </a:p>
          <a:p>
            <a:pPr marL="0" indent="0">
              <a:buNone/>
            </a:pPr>
            <a:r>
              <a:rPr lang="sv-SE" sz="2000" dirty="0">
                <a:hlinkClick r:id="rId2"/>
              </a:rPr>
              <a:t>https://www.socialstyrelsen.se/kunskapsstod-och-regler/regler-och-riktlinjer/foreskrifter-och-allmanna-rad/konsoliderade-foreskrifter/20115-om-lex-sarah/</a:t>
            </a:r>
            <a:endParaRPr lang="sv-SE" sz="2000" dirty="0"/>
          </a:p>
          <a:p>
            <a:pPr marL="0" indent="0">
              <a:buNone/>
            </a:pPr>
            <a:endParaRPr lang="sv-SE" sz="2000" dirty="0"/>
          </a:p>
          <a:p>
            <a:pPr marL="0" indent="0">
              <a:buNone/>
            </a:pPr>
            <a:r>
              <a:rPr lang="sv-SE" sz="2000" dirty="0">
                <a:solidFill>
                  <a:srgbClr val="006937"/>
                </a:solidFill>
              </a:rPr>
              <a:t>Handbok för tillämpningen av bestämmelserna om lex Sarah</a:t>
            </a:r>
          </a:p>
          <a:p>
            <a:pPr marL="0" indent="0">
              <a:buNone/>
            </a:pPr>
            <a:r>
              <a:rPr lang="sv-SE" sz="2000" dirty="0">
                <a:hlinkClick r:id="rId3"/>
              </a:rPr>
              <a:t>https://www.socialstyrelsen.se/globalassets/sharepoint-dokument/artikelkatalog/handbocker--juridisk-handbok/2014-1-24.pdf</a:t>
            </a:r>
            <a:endParaRPr lang="sv-SE" sz="2000" dirty="0"/>
          </a:p>
          <a:p>
            <a:pPr marL="0" indent="0">
              <a:buNone/>
            </a:pPr>
            <a:endParaRPr lang="sv-SE" sz="2000" dirty="0"/>
          </a:p>
        </p:txBody>
      </p:sp>
    </p:spTree>
    <p:extLst>
      <p:ext uri="{BB962C8B-B14F-4D97-AF65-F5344CB8AC3E}">
        <p14:creationId xmlns:p14="http://schemas.microsoft.com/office/powerpoint/2010/main" val="305096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Skillnad på rapport och anmälan</a:t>
            </a: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p:txBody>
          <a:bodyPr/>
          <a:lstStyle/>
          <a:p>
            <a:r>
              <a:rPr lang="sv-SE" sz="2000" dirty="0">
                <a:solidFill>
                  <a:srgbClr val="006937"/>
                </a:solidFill>
              </a:rPr>
              <a:t>Lex Sarah-rapport </a:t>
            </a:r>
          </a:p>
          <a:p>
            <a:pPr marL="0" indent="0">
              <a:buNone/>
            </a:pPr>
            <a:r>
              <a:rPr lang="sv-SE" sz="2000" dirty="0"/>
              <a:t>rapport om missförhållande eller påtaglig risk för missförhållande,</a:t>
            </a:r>
          </a:p>
          <a:p>
            <a:pPr marL="0" indent="0">
              <a:buNone/>
            </a:pPr>
            <a:r>
              <a:rPr lang="sv-SE" sz="2000" dirty="0"/>
              <a:t>registreras i avvikelsesystemet och hanteras internt.</a:t>
            </a:r>
          </a:p>
          <a:p>
            <a:endParaRPr lang="sv-SE" sz="2000" dirty="0"/>
          </a:p>
          <a:p>
            <a:r>
              <a:rPr lang="sv-SE" sz="2000" dirty="0">
                <a:solidFill>
                  <a:srgbClr val="006937"/>
                </a:solidFill>
              </a:rPr>
              <a:t>Lex Sarah-anmälan</a:t>
            </a:r>
          </a:p>
          <a:p>
            <a:pPr marL="0" indent="0">
              <a:buNone/>
            </a:pPr>
            <a:r>
              <a:rPr lang="sv-SE" sz="2000" dirty="0"/>
              <a:t>anmälan av ett allvarligt missförhållande eller en påtaglig risk för allvarligt missförhållande,</a:t>
            </a:r>
          </a:p>
          <a:p>
            <a:pPr marL="0" indent="0">
              <a:buNone/>
            </a:pPr>
            <a:r>
              <a:rPr lang="sv-SE" sz="2000" dirty="0"/>
              <a:t>anmälan till IVO görs av socialchef/politiken. </a:t>
            </a:r>
          </a:p>
        </p:txBody>
      </p:sp>
    </p:spTree>
    <p:extLst>
      <p:ext uri="{BB962C8B-B14F-4D97-AF65-F5344CB8AC3E}">
        <p14:creationId xmlns:p14="http://schemas.microsoft.com/office/powerpoint/2010/main" val="134690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Vem omfattas av rapporteringsskyldigheten?</a:t>
            </a: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p:txBody>
          <a:bodyPr/>
          <a:lstStyle/>
          <a:p>
            <a:pPr marL="0" indent="0">
              <a:buNone/>
            </a:pPr>
            <a:endParaRPr lang="sv-SE" sz="2000" dirty="0"/>
          </a:p>
          <a:p>
            <a:pPr marL="0" indent="0">
              <a:buNone/>
            </a:pPr>
            <a:r>
              <a:rPr lang="sv-SE" sz="2000" dirty="0">
                <a:solidFill>
                  <a:srgbClr val="006937"/>
                </a:solidFill>
              </a:rPr>
              <a:t>•	Anställda</a:t>
            </a:r>
          </a:p>
          <a:p>
            <a:pPr marL="0" indent="0">
              <a:buNone/>
            </a:pPr>
            <a:r>
              <a:rPr lang="sv-SE" sz="2000" dirty="0">
                <a:solidFill>
                  <a:srgbClr val="006937"/>
                </a:solidFill>
              </a:rPr>
              <a:t>•	Uppdragstagare</a:t>
            </a:r>
          </a:p>
          <a:p>
            <a:pPr marL="0" indent="0">
              <a:buNone/>
            </a:pPr>
            <a:r>
              <a:rPr lang="sv-SE" sz="2000" dirty="0">
                <a:solidFill>
                  <a:srgbClr val="006937"/>
                </a:solidFill>
              </a:rPr>
              <a:t>•	Praktikant eller motsvarande under utbildning</a:t>
            </a:r>
          </a:p>
          <a:p>
            <a:pPr marL="0" indent="0">
              <a:buNone/>
            </a:pPr>
            <a:r>
              <a:rPr lang="sv-SE" sz="2000" dirty="0">
                <a:solidFill>
                  <a:srgbClr val="006937"/>
                </a:solidFill>
              </a:rPr>
              <a:t>•	Deltagare i arbetsmarknadspolitiskt program</a:t>
            </a:r>
          </a:p>
          <a:p>
            <a:endParaRPr lang="sv-SE" sz="2000" dirty="0"/>
          </a:p>
        </p:txBody>
      </p:sp>
    </p:spTree>
    <p:extLst>
      <p:ext uri="{BB962C8B-B14F-4D97-AF65-F5344CB8AC3E}">
        <p14:creationId xmlns:p14="http://schemas.microsoft.com/office/powerpoint/2010/main" val="104683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Vad innebär rapporteringsskyldigheten?</a:t>
            </a:r>
            <a:br>
              <a:rPr lang="sv-SE" sz="2000" b="1" dirty="0">
                <a:solidFill>
                  <a:srgbClr val="006937"/>
                </a:solidFill>
                <a:latin typeface="Arial" panose="020B0604020202020204" pitchFamily="34" charset="0"/>
                <a:cs typeface="Arial" panose="020B0604020202020204" pitchFamily="34" charset="0"/>
              </a:rPr>
            </a:br>
            <a:endParaRPr lang="sv-SE" sz="2000" b="1" dirty="0">
              <a:solidFill>
                <a:srgbClr val="006937"/>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p:txBody>
          <a:bodyPr/>
          <a:lstStyle/>
          <a:p>
            <a:pPr marL="0" indent="0">
              <a:buNone/>
            </a:pPr>
            <a:endParaRPr lang="sv-SE" sz="2000" dirty="0"/>
          </a:p>
          <a:p>
            <a:r>
              <a:rPr lang="sv-SE" sz="2000" dirty="0">
                <a:solidFill>
                  <a:srgbClr val="006937"/>
                </a:solidFill>
              </a:rPr>
              <a:t>Den som omfattas av rapporteringsskyldigheten enligt lex Sarah ska genast rapportera om hen uppmärksammar eller får kännedom om ett missförhållande eller en påtaglig risk för ett missförhållande som rör den som får eller kan komma i fråga för insatser i verksamheten. </a:t>
            </a:r>
          </a:p>
          <a:p>
            <a:r>
              <a:rPr lang="sv-SE" sz="2000" dirty="0">
                <a:solidFill>
                  <a:srgbClr val="006937"/>
                </a:solidFill>
              </a:rPr>
              <a:t>Rapporteringsskyldigheten gäller enbart missförhållande eller påtaglig risk för ett missförhållande.</a:t>
            </a:r>
          </a:p>
        </p:txBody>
      </p:sp>
    </p:spTree>
    <p:extLst>
      <p:ext uri="{BB962C8B-B14F-4D97-AF65-F5344CB8AC3E}">
        <p14:creationId xmlns:p14="http://schemas.microsoft.com/office/powerpoint/2010/main" val="228886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När inträder rapporteringsskyldigheten?</a:t>
            </a: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a:xfrm>
            <a:off x="838200" y="1971412"/>
            <a:ext cx="10515600" cy="4479721"/>
          </a:xfrm>
        </p:spPr>
        <p:txBody>
          <a:bodyPr/>
          <a:lstStyle/>
          <a:p>
            <a:pPr marL="0" indent="0">
              <a:buNone/>
            </a:pPr>
            <a:r>
              <a:rPr lang="sv-SE" sz="1100" dirty="0"/>
              <a:t>Nedan förutsättningar ska uppfyllas för att rapporteringsskyldigheten ska inträda: </a:t>
            </a:r>
          </a:p>
          <a:p>
            <a:r>
              <a:rPr lang="sv-SE" sz="1800" dirty="0">
                <a:solidFill>
                  <a:srgbClr val="006937"/>
                </a:solidFill>
              </a:rPr>
              <a:t>Har det inträffat i den egna verksamheten?</a:t>
            </a:r>
          </a:p>
          <a:p>
            <a:pPr marL="0" indent="0">
              <a:buNone/>
            </a:pPr>
            <a:endParaRPr lang="sv-SE" sz="1800" dirty="0">
              <a:solidFill>
                <a:srgbClr val="006937"/>
              </a:solidFill>
            </a:endParaRPr>
          </a:p>
          <a:p>
            <a:r>
              <a:rPr lang="sv-SE" sz="1800" dirty="0">
                <a:solidFill>
                  <a:srgbClr val="006937"/>
                </a:solidFill>
              </a:rPr>
              <a:t>Berör missförhållandet någon som får eller kan komma i fråga för insatser i den egna verksamheten?</a:t>
            </a:r>
          </a:p>
          <a:p>
            <a:pPr marL="0" indent="0">
              <a:buNone/>
            </a:pPr>
            <a:endParaRPr lang="sv-SE" sz="1800" dirty="0">
              <a:solidFill>
                <a:srgbClr val="006937"/>
              </a:solidFill>
            </a:endParaRPr>
          </a:p>
          <a:p>
            <a:r>
              <a:rPr lang="sv-SE" sz="1800" dirty="0">
                <a:solidFill>
                  <a:srgbClr val="006937"/>
                </a:solidFill>
              </a:rPr>
              <a:t>Har någon utfört handlingar eller genom försummelse eller av annat skäl underlåtit att utföra handlingar? (Avsiktligt eller oavsiktligt)</a:t>
            </a:r>
          </a:p>
          <a:p>
            <a:pPr marL="0" indent="0">
              <a:buNone/>
            </a:pPr>
            <a:endParaRPr lang="sv-SE" sz="1800" dirty="0">
              <a:solidFill>
                <a:srgbClr val="006937"/>
              </a:solidFill>
            </a:endParaRPr>
          </a:p>
          <a:p>
            <a:r>
              <a:rPr lang="sv-SE" sz="1800" dirty="0">
                <a:solidFill>
                  <a:srgbClr val="006937"/>
                </a:solidFill>
              </a:rPr>
              <a:t>Innebär det inträffade eller har det inneburit ett hot mot eller har det medfört konsekvenser för den enskildes liv, säkerhet, fysiska eller psykiska hälsa?</a:t>
            </a:r>
          </a:p>
          <a:p>
            <a:pPr marL="0" indent="0">
              <a:buNone/>
            </a:pPr>
            <a:endParaRPr lang="sv-SE" sz="1800" dirty="0">
              <a:solidFill>
                <a:srgbClr val="006937"/>
              </a:solidFill>
            </a:endParaRPr>
          </a:p>
          <a:p>
            <a:r>
              <a:rPr lang="sv-SE" sz="1800" dirty="0">
                <a:solidFill>
                  <a:srgbClr val="006937"/>
                </a:solidFill>
              </a:rPr>
              <a:t>Var det inträffade en påtaglig risk för ett missförhållande?</a:t>
            </a:r>
          </a:p>
          <a:p>
            <a:pPr marL="0" indent="0">
              <a:buNone/>
            </a:pPr>
            <a:endParaRPr lang="sv-SE" sz="2000" dirty="0"/>
          </a:p>
        </p:txBody>
      </p:sp>
    </p:spTree>
    <p:extLst>
      <p:ext uri="{BB962C8B-B14F-4D97-AF65-F5344CB8AC3E}">
        <p14:creationId xmlns:p14="http://schemas.microsoft.com/office/powerpoint/2010/main" val="199027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Vad är ett missförhållande?</a:t>
            </a: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p:txBody>
          <a:bodyPr/>
          <a:lstStyle/>
          <a:p>
            <a:pPr marL="0" indent="0" algn="ctr">
              <a:buNone/>
            </a:pPr>
            <a:endParaRPr lang="sv-SE" sz="2400" dirty="0">
              <a:solidFill>
                <a:srgbClr val="0070C0"/>
              </a:solidFill>
            </a:endParaRPr>
          </a:p>
          <a:p>
            <a:pPr marL="0" indent="0" algn="ctr">
              <a:buNone/>
            </a:pPr>
            <a:r>
              <a:rPr lang="sv-SE" sz="2400" dirty="0">
                <a:solidFill>
                  <a:srgbClr val="006937"/>
                </a:solidFill>
              </a:rPr>
              <a:t>Handlingen eller underlåtelsen ska innebära eller ha inneburit ett hot mot eller ha medfört konsekvenser för enskildas liv, säkerhet, fysiska eller psykiska hälsa.</a:t>
            </a:r>
          </a:p>
          <a:p>
            <a:pPr marL="0" indent="0" algn="ctr">
              <a:buNone/>
            </a:pPr>
            <a:endParaRPr lang="sv-SE" sz="2400" dirty="0">
              <a:solidFill>
                <a:srgbClr val="006937"/>
              </a:solidFill>
            </a:endParaRPr>
          </a:p>
          <a:p>
            <a:pPr marL="0" indent="0" algn="ctr">
              <a:buNone/>
            </a:pPr>
            <a:r>
              <a:rPr lang="sv-SE" sz="2400" dirty="0">
                <a:solidFill>
                  <a:srgbClr val="006937"/>
                </a:solidFill>
              </a:rPr>
              <a:t>Såväl utförda handlingar som handlingar som någon av försummelse eller av annat skäl har underlåtit att utföra.</a:t>
            </a:r>
          </a:p>
          <a:p>
            <a:pPr marL="0" indent="0">
              <a:buNone/>
            </a:pPr>
            <a:endParaRPr lang="sv-SE" sz="2000" dirty="0"/>
          </a:p>
          <a:p>
            <a:pPr marL="0" indent="0">
              <a:buNone/>
            </a:pPr>
            <a:endParaRPr lang="sv-SE" sz="2000" dirty="0"/>
          </a:p>
        </p:txBody>
      </p:sp>
    </p:spTree>
    <p:extLst>
      <p:ext uri="{BB962C8B-B14F-4D97-AF65-F5344CB8AC3E}">
        <p14:creationId xmlns:p14="http://schemas.microsoft.com/office/powerpoint/2010/main" val="327648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338079-CB65-B716-8873-D6104BD42154}"/>
              </a:ext>
            </a:extLst>
          </p:cNvPr>
          <p:cNvSpPr>
            <a:spLocks noGrp="1"/>
          </p:cNvSpPr>
          <p:nvPr>
            <p:ph type="title"/>
          </p:nvPr>
        </p:nvSpPr>
        <p:spPr/>
        <p:txBody>
          <a:bodyPr/>
          <a:lstStyle/>
          <a:p>
            <a:r>
              <a:rPr lang="sv-SE" sz="2000" b="1" dirty="0">
                <a:solidFill>
                  <a:srgbClr val="006937"/>
                </a:solidFill>
                <a:latin typeface="Arial" panose="020B0604020202020204" pitchFamily="34" charset="0"/>
                <a:cs typeface="Arial" panose="020B0604020202020204" pitchFamily="34" charset="0"/>
              </a:rPr>
              <a:t>Vad är ett missförhållande? </a:t>
            </a:r>
            <a:r>
              <a:rPr lang="sv-SE" sz="1400" b="1" dirty="0">
                <a:solidFill>
                  <a:srgbClr val="006937"/>
                </a:solidFill>
                <a:latin typeface="Arial" panose="020B0604020202020204" pitchFamily="34" charset="0"/>
                <a:cs typeface="Arial" panose="020B0604020202020204" pitchFamily="34" charset="0"/>
              </a:rPr>
              <a:t>exempel</a:t>
            </a:r>
            <a:br>
              <a:rPr lang="sv-SE" sz="2000" b="1" dirty="0">
                <a:solidFill>
                  <a:srgbClr val="0070C0"/>
                </a:solidFill>
                <a:latin typeface="Arial" panose="020B0604020202020204" pitchFamily="34" charset="0"/>
                <a:cs typeface="Arial" panose="020B0604020202020204" pitchFamily="34" charset="0"/>
              </a:rPr>
            </a:br>
            <a:endParaRPr lang="sv-SE" sz="2000" b="1" dirty="0">
              <a:solidFill>
                <a:srgbClr val="0070C0"/>
              </a:solidFill>
              <a:latin typeface="Arial" panose="020B0604020202020204" pitchFamily="34" charset="0"/>
              <a:cs typeface="Arial" panose="020B0604020202020204" pitchFamily="34" charset="0"/>
            </a:endParaRPr>
          </a:p>
        </p:txBody>
      </p:sp>
      <p:sp>
        <p:nvSpPr>
          <p:cNvPr id="3" name="Platshållare för innehåll 2">
            <a:extLst>
              <a:ext uri="{FF2B5EF4-FFF2-40B4-BE49-F238E27FC236}">
                <a16:creationId xmlns:a16="http://schemas.microsoft.com/office/drawing/2014/main" id="{C7C86FC5-C812-01B9-B5E8-292B79EB0887}"/>
              </a:ext>
            </a:extLst>
          </p:cNvPr>
          <p:cNvSpPr>
            <a:spLocks noGrp="1"/>
          </p:cNvSpPr>
          <p:nvPr>
            <p:ph idx="1"/>
          </p:nvPr>
        </p:nvSpPr>
        <p:spPr>
          <a:xfrm>
            <a:off x="838200" y="2306971"/>
            <a:ext cx="10515600" cy="3869991"/>
          </a:xfrm>
        </p:spPr>
        <p:txBody>
          <a:bodyPr/>
          <a:lstStyle/>
          <a:p>
            <a:r>
              <a:rPr lang="sv-SE" sz="1800" dirty="0">
                <a:solidFill>
                  <a:srgbClr val="006937"/>
                </a:solidFill>
              </a:rPr>
              <a:t>Fysiska övergrepp (slag, nypningar, hårdhänt handlag)</a:t>
            </a:r>
          </a:p>
          <a:p>
            <a:pPr marL="0" indent="0">
              <a:buNone/>
            </a:pPr>
            <a:endParaRPr lang="sv-SE" sz="1800" dirty="0">
              <a:solidFill>
                <a:srgbClr val="006937"/>
              </a:solidFill>
            </a:endParaRPr>
          </a:p>
          <a:p>
            <a:pPr marL="0" indent="0">
              <a:buNone/>
            </a:pPr>
            <a:r>
              <a:rPr lang="sv-SE" sz="1800" dirty="0">
                <a:solidFill>
                  <a:srgbClr val="006937"/>
                </a:solidFill>
              </a:rPr>
              <a:t>• Psykiska övergrepp (hot, hot om bestraffning, kränkande bemötande)</a:t>
            </a:r>
          </a:p>
          <a:p>
            <a:pPr marL="0" indent="0">
              <a:buNone/>
            </a:pPr>
            <a:endParaRPr lang="sv-SE" sz="1800" dirty="0">
              <a:solidFill>
                <a:srgbClr val="006937"/>
              </a:solidFill>
            </a:endParaRPr>
          </a:p>
          <a:p>
            <a:pPr marL="0" indent="0">
              <a:buNone/>
            </a:pPr>
            <a:r>
              <a:rPr lang="sv-SE" sz="1800" dirty="0">
                <a:solidFill>
                  <a:srgbClr val="006937"/>
                </a:solidFill>
              </a:rPr>
              <a:t>• Sexuella övergrepp (fysiska eller psykiska, sexuella anspelningar, över nätet)</a:t>
            </a:r>
          </a:p>
          <a:p>
            <a:pPr marL="0" indent="0">
              <a:buNone/>
            </a:pPr>
            <a:endParaRPr lang="sv-SE" sz="1800" dirty="0">
              <a:solidFill>
                <a:srgbClr val="006937"/>
              </a:solidFill>
            </a:endParaRPr>
          </a:p>
          <a:p>
            <a:pPr marL="0" indent="0">
              <a:buNone/>
            </a:pPr>
            <a:r>
              <a:rPr lang="sv-SE" sz="1800" dirty="0">
                <a:solidFill>
                  <a:srgbClr val="006937"/>
                </a:solidFill>
              </a:rPr>
              <a:t>• Brister i bemötande (utifrån lagkrav på individens rätt till trygghet, självbestämmande, integritet och värdighet)</a:t>
            </a:r>
          </a:p>
          <a:p>
            <a:pPr marL="0" indent="0">
              <a:buNone/>
            </a:pPr>
            <a:endParaRPr lang="sv-SE" sz="1800" dirty="0">
              <a:solidFill>
                <a:srgbClr val="0070C0"/>
              </a:solidFill>
            </a:endParaRPr>
          </a:p>
          <a:p>
            <a:pPr marL="0" indent="0">
              <a:buNone/>
            </a:pPr>
            <a:endParaRPr lang="sv-SE" sz="2000" dirty="0"/>
          </a:p>
        </p:txBody>
      </p:sp>
    </p:spTree>
    <p:extLst>
      <p:ext uri="{BB962C8B-B14F-4D97-AF65-F5344CB8AC3E}">
        <p14:creationId xmlns:p14="http://schemas.microsoft.com/office/powerpoint/2010/main" val="151240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ma">
  <a:themeElements>
    <a:clrScheme name="Valdemarsvik">
      <a:dk1>
        <a:sysClr val="windowText" lastClr="000000"/>
      </a:dk1>
      <a:lt1>
        <a:sysClr val="window" lastClr="FFFFFF"/>
      </a:lt1>
      <a:dk2>
        <a:srgbClr val="3A3838"/>
      </a:dk2>
      <a:lt2>
        <a:srgbClr val="E7E6E6"/>
      </a:lt2>
      <a:accent1>
        <a:srgbClr val="7F2346"/>
      </a:accent1>
      <a:accent2>
        <a:srgbClr val="005470"/>
      </a:accent2>
      <a:accent3>
        <a:srgbClr val="E18532"/>
      </a:accent3>
      <a:accent4>
        <a:srgbClr val="C25131"/>
      </a:accent4>
      <a:accent5>
        <a:srgbClr val="007580"/>
      </a:accent5>
      <a:accent6>
        <a:srgbClr val="929990"/>
      </a:accent6>
      <a:hlink>
        <a:srgbClr val="3F3F3F"/>
      </a:hlink>
      <a:folHlink>
        <a:srgbClr val="3A383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ldemarsvik - Presentation.potx" id="{2FAE9591-700D-4988-A529-465357227104}" vid="{CBE27EC1-BF04-4CBE-B41C-D01E06A8E641}"/>
    </a:ext>
  </a:extLst>
</a:theme>
</file>

<file path=docProps/app.xml><?xml version="1.0" encoding="utf-8"?>
<Properties xmlns="http://schemas.openxmlformats.org/officeDocument/2006/extended-properties" xmlns:vt="http://schemas.openxmlformats.org/officeDocument/2006/docPropsVTypes">
  <Template/>
  <TotalTime>108</TotalTime>
  <Words>558</Words>
  <Application>Microsoft Office PowerPoint</Application>
  <PresentationFormat>Bredbild</PresentationFormat>
  <Paragraphs>78</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Arial Black</vt:lpstr>
      <vt:lpstr>Calibri</vt:lpstr>
      <vt:lpstr>Office-tema</vt:lpstr>
      <vt:lpstr>PowerPoint-presentation</vt:lpstr>
      <vt:lpstr>Filmer från IVO</vt:lpstr>
      <vt:lpstr>Lagstiftning</vt:lpstr>
      <vt:lpstr>Skillnad på rapport och anmälan</vt:lpstr>
      <vt:lpstr>Vem omfattas av rapporteringsskyldigheten? </vt:lpstr>
      <vt:lpstr>Vad innebär rapporteringsskyldigheten? </vt:lpstr>
      <vt:lpstr>När inträder rapporteringsskyldigheten? </vt:lpstr>
      <vt:lpstr>Vad är ett missförhållande? </vt:lpstr>
      <vt:lpstr>Vad är ett missförhållande? exempel </vt:lpstr>
      <vt:lpstr>Vad är ett missförhållande? exempel, fortsättning </vt:lpstr>
      <vt:lpstr>Vad är en påtaglig risk för ett missförhållande?  </vt:lpstr>
    </vt:vector>
  </TitlesOfParts>
  <Company>Valdemarsviks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Karlsson, Helena</dc:creator>
  <cp:lastModifiedBy>Udenius, Anna-Lena</cp:lastModifiedBy>
  <cp:revision>9</cp:revision>
  <cp:lastPrinted>2024-04-11T13:28:12Z</cp:lastPrinted>
  <dcterms:created xsi:type="dcterms:W3CDTF">2022-08-09T12:49:25Z</dcterms:created>
  <dcterms:modified xsi:type="dcterms:W3CDTF">2024-04-11T13:33:52Z</dcterms:modified>
</cp:coreProperties>
</file>