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4" r:id="rId7"/>
    <p:sldId id="265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SBAR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936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SBAR?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av de vanligaste orsakerna till tillbud i vården beror på brister i kommunikationen mellan personer eller verksamheter</a:t>
            </a:r>
          </a:p>
          <a:p>
            <a:r>
              <a:rPr lang="sv-SE" dirty="0"/>
              <a:t>SBAR:</a:t>
            </a:r>
          </a:p>
          <a:p>
            <a:pPr lvl="1"/>
            <a:r>
              <a:rPr lang="sv-SE" dirty="0"/>
              <a:t>Minskar risken för missförstånd</a:t>
            </a:r>
          </a:p>
          <a:p>
            <a:pPr lvl="1"/>
            <a:r>
              <a:rPr lang="sv-SE" dirty="0"/>
              <a:t>Minskar risken för att fakta glöms bort</a:t>
            </a:r>
          </a:p>
          <a:p>
            <a:pPr lvl="1"/>
            <a:r>
              <a:rPr lang="sv-SE" dirty="0"/>
              <a:t>Alla har samma grund vid informationsöverföringen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97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SBAR är särskilt användbart vid: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Stress, brådska, ovana situationer och nyanställd personal</a:t>
            </a:r>
          </a:p>
          <a:p>
            <a:r>
              <a:rPr lang="sv-SE" dirty="0"/>
              <a:t>Kommunikation mellan medarbetare med olika yrkestillhörighet</a:t>
            </a:r>
          </a:p>
          <a:p>
            <a:endParaRPr lang="sv-SE" dirty="0"/>
          </a:p>
          <a:p>
            <a:r>
              <a:rPr lang="sv-SE" dirty="0"/>
              <a:t>Viktigt att tänka på är att personen som ger rapporten ska få ge hela rapporten innan mottagaren ställer motfrågor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657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Situation</a:t>
            </a:r>
            <a:br>
              <a:rPr lang="sv-SE" dirty="0"/>
            </a:br>
            <a:r>
              <a:rPr lang="sv-SE" sz="2200" dirty="0"/>
              <a:t>Här beskriver du kort varför du tar kontakt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Presentera dig själv med namn, från vilken organisation du kommer ifrån. </a:t>
            </a:r>
          </a:p>
          <a:p>
            <a:pPr lvl="1"/>
            <a:r>
              <a:rPr lang="sv-SE" dirty="0"/>
              <a:t>Vid telefonsamtal uppge dina kontaktuppgifter om uppföljning ska kunna ske</a:t>
            </a:r>
          </a:p>
          <a:p>
            <a:r>
              <a:rPr lang="sv-SE" dirty="0"/>
              <a:t>Ange namn, personnummer, adress och telefonnummer till omsorgstagaren</a:t>
            </a:r>
          </a:p>
          <a:p>
            <a:r>
              <a:rPr lang="sv-SE" dirty="0"/>
              <a:t>Vad är problemet? / Berätta kortfattat anledningen till varför du ringer</a:t>
            </a:r>
          </a:p>
          <a:p>
            <a:pPr lvl="1"/>
            <a:r>
              <a:rPr lang="sv-SE" dirty="0"/>
              <a:t>Hemgång </a:t>
            </a:r>
          </a:p>
          <a:p>
            <a:pPr lvl="1"/>
            <a:r>
              <a:rPr lang="sv-SE" dirty="0"/>
              <a:t>Fel i dosett</a:t>
            </a:r>
          </a:p>
          <a:p>
            <a:pPr lvl="1"/>
            <a:r>
              <a:rPr lang="sv-SE" dirty="0"/>
              <a:t>Svårigheter vid förflyttning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639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Bakgrund</a:t>
            </a:r>
            <a:br>
              <a:rPr lang="sv-SE" dirty="0"/>
            </a:br>
            <a:r>
              <a:rPr lang="sv-SE" sz="2000" dirty="0"/>
              <a:t>Här ges mottagaren en kortfattad sammanfattning av relevant historik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SE" altLang="sv-SE" dirty="0"/>
              <a:t>för att skapa en gemensam helhetsbild av</a:t>
            </a:r>
            <a:r>
              <a:rPr lang="sv-SE" altLang="sv-SE" b="1" dirty="0"/>
              <a:t> </a:t>
            </a:r>
            <a:r>
              <a:rPr lang="sv-SE" altLang="sv-SE" dirty="0"/>
              <a:t>patientens tillstånd</a:t>
            </a:r>
            <a:br>
              <a:rPr lang="sv-SE" altLang="sv-SE" dirty="0"/>
            </a:br>
            <a:r>
              <a:rPr lang="sv-SE" altLang="sv-SE" sz="1400" dirty="0"/>
              <a:t>(Ta inte förgivet att alla patienter är inte kända hos varandra sedan tidigare)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v-SE" altLang="sv-SE" b="1" dirty="0"/>
              <a:t>Informera om t.ex.</a:t>
            </a:r>
          </a:p>
          <a:p>
            <a:pPr lvl="1">
              <a:lnSpc>
                <a:spcPct val="90000"/>
              </a:lnSpc>
            </a:pPr>
            <a:r>
              <a:rPr lang="sv-SE" altLang="sv-SE" dirty="0"/>
              <a:t>tidigare och nuvarande sjukdomar av betydelse</a:t>
            </a:r>
          </a:p>
          <a:p>
            <a:pPr lvl="1">
              <a:lnSpc>
                <a:spcPct val="90000"/>
              </a:lnSpc>
            </a:pPr>
            <a:r>
              <a:rPr lang="sv-SE" altLang="sv-SE" dirty="0"/>
              <a:t>f</a:t>
            </a:r>
            <a:r>
              <a:rPr lang="sv-SE" dirty="0"/>
              <a:t>inns aktuell läkemedelslista?</a:t>
            </a:r>
          </a:p>
          <a:p>
            <a:pPr lvl="1">
              <a:lnSpc>
                <a:spcPct val="90000"/>
              </a:lnSpc>
            </a:pPr>
            <a:r>
              <a:rPr lang="sv-SE" dirty="0"/>
              <a:t>är personen ensamboende?</a:t>
            </a:r>
          </a:p>
          <a:p>
            <a:pPr lvl="1">
              <a:lnSpc>
                <a:spcPct val="90000"/>
              </a:lnSpc>
            </a:pPr>
            <a:r>
              <a:rPr lang="sv-SE" dirty="0"/>
              <a:t>finns trygghetslarm</a:t>
            </a:r>
          </a:p>
          <a:p>
            <a:pPr>
              <a:lnSpc>
                <a:spcPct val="90000"/>
              </a:lnSpc>
              <a:buNone/>
            </a:pPr>
            <a:endParaRPr lang="sv-SE" dirty="0"/>
          </a:p>
          <a:p>
            <a:pPr>
              <a:lnSpc>
                <a:spcPct val="90000"/>
              </a:lnSpc>
            </a:pPr>
            <a:r>
              <a:rPr lang="sv-SE" altLang="sv-SE" dirty="0"/>
              <a:t>Kort rapport av aktuella problem </a:t>
            </a:r>
            <a:br>
              <a:rPr lang="sv-SE" altLang="sv-SE" dirty="0"/>
            </a:br>
            <a:r>
              <a:rPr lang="sv-SE" altLang="sv-SE" dirty="0"/>
              <a:t>och behandlingar tills nu.</a:t>
            </a:r>
            <a:endParaRPr lang="sv-SE" dirty="0"/>
          </a:p>
          <a:p>
            <a:pPr>
              <a:lnSpc>
                <a:spcPct val="90000"/>
              </a:lnSpc>
              <a:buFontTx/>
              <a:buNone/>
            </a:pPr>
            <a:endParaRPr lang="sv-SE" alt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79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400" dirty="0">
                <a:solidFill>
                  <a:srgbClr val="FF0000"/>
                </a:solidFill>
              </a:rPr>
              <a:t>Aktuellt tillstånd/Analys</a:t>
            </a:r>
            <a:br>
              <a:rPr lang="sv-SE" dirty="0"/>
            </a:br>
            <a:r>
              <a:rPr lang="sv-SE" sz="2200" dirty="0"/>
              <a:t>Här rapporterar Du fakta om nuläget ex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Blek, kallsvettig, yrsel, temperatur, </a:t>
            </a:r>
          </a:p>
          <a:p>
            <a:r>
              <a:rPr lang="sv-SE" dirty="0"/>
              <a:t>Nytillkommen svaghet</a:t>
            </a:r>
          </a:p>
          <a:p>
            <a:r>
              <a:rPr lang="sv-SE" dirty="0"/>
              <a:t>Talar annorlunda</a:t>
            </a:r>
          </a:p>
          <a:p>
            <a:r>
              <a:rPr lang="sv-SE" dirty="0"/>
              <a:t>Ramlat och smärta vid förflyttning</a:t>
            </a:r>
          </a:p>
          <a:p>
            <a:r>
              <a:rPr lang="sv-SE" dirty="0"/>
              <a:t>Ej tagit sina mediciner eller tagit fel dos</a:t>
            </a:r>
          </a:p>
          <a:p>
            <a:r>
              <a:rPr lang="sv-SE" altLang="sv-SE" dirty="0"/>
              <a:t>Andningsfrekvens och </a:t>
            </a:r>
            <a:r>
              <a:rPr lang="sv-SE" altLang="sv-SE" dirty="0" err="1"/>
              <a:t>saturation</a:t>
            </a:r>
            <a:endParaRPr lang="sv-SE" altLang="sv-SE" dirty="0"/>
          </a:p>
          <a:p>
            <a:r>
              <a:rPr lang="sv-SE" altLang="sv-SE" dirty="0"/>
              <a:t>Puls och blodtryck, </a:t>
            </a:r>
          </a:p>
          <a:p>
            <a:r>
              <a:rPr lang="sv-SE" altLang="sv-SE" dirty="0"/>
              <a:t>Smärta</a:t>
            </a:r>
          </a:p>
          <a:p>
            <a:endParaRPr lang="sv-SE" dirty="0"/>
          </a:p>
          <a:p>
            <a:r>
              <a:rPr lang="sv-SE" dirty="0"/>
              <a:t>Avsluta med din bedömning: Jag tror problemet beror på…..</a:t>
            </a:r>
          </a:p>
        </p:txBody>
      </p:sp>
    </p:spTree>
    <p:extLst>
      <p:ext uri="{BB962C8B-B14F-4D97-AF65-F5344CB8AC3E}">
        <p14:creationId xmlns:p14="http://schemas.microsoft.com/office/powerpoint/2010/main" val="304147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>
                <a:solidFill>
                  <a:srgbClr val="FF0000"/>
                </a:solidFill>
              </a:rPr>
              <a:t>Rekommendation</a:t>
            </a:r>
            <a:br>
              <a:rPr lang="sv-SE" dirty="0"/>
            </a:br>
            <a:r>
              <a:rPr lang="sv-SE" sz="2200" dirty="0"/>
              <a:t>Här kan du ge mottagaren ditt förslag till åtgärd.</a:t>
            </a:r>
            <a:br>
              <a:rPr lang="sv-SE" sz="2200" dirty="0"/>
            </a:br>
            <a:endParaRPr lang="sv-SE" sz="2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Jag vill ha hjälp med ex råd, bedömning hembesök</a:t>
            </a:r>
          </a:p>
          <a:p>
            <a:r>
              <a:rPr lang="sv-SE" altLang="sv-SE" dirty="0"/>
              <a:t>ge förslag på åtgärd exempelvis</a:t>
            </a:r>
          </a:p>
          <a:p>
            <a:pPr lvl="1"/>
            <a:r>
              <a:rPr lang="sv-SE" altLang="sv-SE" dirty="0"/>
              <a:t>utredning/behandling/hembesök</a:t>
            </a:r>
          </a:p>
          <a:p>
            <a:pPr lvl="1"/>
            <a:r>
              <a:rPr lang="sv-SE" altLang="sv-SE" dirty="0"/>
              <a:t>uppföljning</a:t>
            </a:r>
            <a:endParaRPr lang="sv-SE" dirty="0"/>
          </a:p>
          <a:p>
            <a:r>
              <a:rPr lang="sv-SE" dirty="0"/>
              <a:t>Hur kommer det att följas upp?</a:t>
            </a:r>
          </a:p>
          <a:p>
            <a:pPr lvl="1"/>
            <a:r>
              <a:rPr lang="sv-SE" dirty="0"/>
              <a:t>Sätt upp en tidsram (när och hur)</a:t>
            </a:r>
          </a:p>
          <a:p>
            <a:r>
              <a:rPr lang="sv-SE" dirty="0"/>
              <a:t>Finns det några fler frågor?</a:t>
            </a:r>
          </a:p>
          <a:p>
            <a:r>
              <a:rPr lang="sv-SE" dirty="0"/>
              <a:t>Är vi överens?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85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459"/>
          </a:xfrm>
        </p:spPr>
        <p:txBody>
          <a:bodyPr/>
          <a:lstStyle/>
          <a:p>
            <a:r>
              <a:rPr lang="sv-SE" dirty="0"/>
              <a:t>SBAR</a:t>
            </a:r>
          </a:p>
        </p:txBody>
      </p:sp>
      <p:graphicFrame>
        <p:nvGraphicFramePr>
          <p:cNvPr id="4" name="Group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456480"/>
              </p:ext>
            </p:extLst>
          </p:nvPr>
        </p:nvGraphicFramePr>
        <p:xfrm>
          <a:off x="677334" y="1419412"/>
          <a:ext cx="8675649" cy="4945380"/>
        </p:xfrm>
        <a:graphic>
          <a:graphicData uri="http://schemas.openxmlformats.org/drawingml/2006/table">
            <a:tbl>
              <a:tblPr/>
              <a:tblGrid>
                <a:gridCol w="236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8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328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4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</a:t>
                      </a:r>
                      <a:endParaRPr kumimoji="0" lang="sv-SE" altLang="sv-SE" sz="4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indent="20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588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Situation:</a:t>
                      </a:r>
                    </a:p>
                    <a:p>
                      <a:pPr marL="0" marR="0" lvl="0" indent="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Anledningen till kontakt?</a:t>
                      </a:r>
                    </a:p>
                    <a:p>
                      <a:pPr marL="0" marR="0" lvl="0" indent="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Viktigt att inte glömma patientuppgifterna</a:t>
                      </a: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7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4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</a:t>
                      </a:r>
                      <a:endParaRPr kumimoji="0" lang="sv-SE" altLang="sv-SE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Bakgrund: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Saklig bakgrund till nuvarande problem.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Kortfattad sjukhistoria</a:t>
                      </a: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09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4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</a:t>
                      </a:r>
                      <a:endParaRPr kumimoji="0" lang="sv-SE" altLang="sv-SE" sz="4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Aktuellt tillstånd/Analys: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Vitala funktioner. Sammanfattning och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bedömning av situationen. </a:t>
                      </a:r>
                      <a:b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(Ex. Jag tror att…)</a:t>
                      </a:r>
                      <a:endParaRPr kumimoji="0" lang="sv-SE" altLang="sv-SE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04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4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</a:t>
                      </a:r>
                      <a:endParaRPr kumimoji="0" lang="sv-SE" altLang="sv-SE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Rekommendation: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Ge ett förslag på lösning.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Bekräftelse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(Ex. Vi är överens om att…)</a:t>
                      </a:r>
                    </a:p>
                  </a:txBody>
                  <a:tcPr marL="167051" marR="1670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891434"/>
      </p:ext>
    </p:extLst>
  </p:cSld>
  <p:clrMapOvr>
    <a:masterClrMapping/>
  </p:clrMapOvr>
</p:sld>
</file>

<file path=ppt/theme/theme1.xml><?xml version="1.0" encoding="utf-8"?>
<a:theme xmlns:a="http://schemas.openxmlformats.org/drawingml/2006/main" name="Begränsningsaspekten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291</TotalTime>
  <Words>299</Words>
  <Application>Microsoft Office PowerPoint</Application>
  <PresentationFormat>Bredbild</PresentationFormat>
  <Paragraphs>68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Begränsningsaspekten</vt:lpstr>
      <vt:lpstr>SBAR</vt:lpstr>
      <vt:lpstr>Varför SBAR? </vt:lpstr>
      <vt:lpstr>SBAR är särskilt användbart vid: </vt:lpstr>
      <vt:lpstr>Situation Här beskriver du kort varför du tar kontakt</vt:lpstr>
      <vt:lpstr>Bakgrund Här ges mottagaren en kortfattad sammanfattning av relevant historik</vt:lpstr>
      <vt:lpstr>Aktuellt tillstånd/Analys Här rapporterar Du fakta om nuläget ex </vt:lpstr>
      <vt:lpstr>Rekommendation Här kan du ge mottagaren ditt förslag till åtgärd. </vt:lpstr>
      <vt:lpstr>SBAR</vt:lpstr>
    </vt:vector>
  </TitlesOfParts>
  <Company>Valdemarsviks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SBAR</dc:title>
  <dc:creator>Mika Smeds</dc:creator>
  <cp:lastModifiedBy>Sofia Johansson</cp:lastModifiedBy>
  <cp:revision>29</cp:revision>
  <dcterms:created xsi:type="dcterms:W3CDTF">2018-03-02T12:24:35Z</dcterms:created>
  <dcterms:modified xsi:type="dcterms:W3CDTF">2021-09-22T10:12:12Z</dcterms:modified>
</cp:coreProperties>
</file>